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9" r:id="rId3"/>
    <p:sldId id="260" r:id="rId4"/>
    <p:sldId id="265" r:id="rId5"/>
    <p:sldId id="261" r:id="rId6"/>
    <p:sldId id="266" r:id="rId7"/>
    <p:sldId id="262" r:id="rId8"/>
    <p:sldId id="267" r:id="rId9"/>
    <p:sldId id="263" r:id="rId10"/>
    <p:sldId id="264" r:id="rId11"/>
    <p:sldId id="257" r:id="rId12"/>
    <p:sldId id="258" r:id="rId13"/>
    <p:sldId id="26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13" autoAdjust="0"/>
    <p:restoredTop sz="94660"/>
  </p:normalViewPr>
  <p:slideViewPr>
    <p:cSldViewPr>
      <p:cViewPr varScale="1">
        <p:scale>
          <a:sx n="68" d="100"/>
          <a:sy n="68" d="100"/>
        </p:scale>
        <p:origin x="-144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dirty="0"/>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dirty="0"/>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48A03754-A294-4554-8421-693D22F2C74E}" type="datetimeFigureOut">
              <a:rPr lang="en-US" smtClean="0"/>
              <a:t>12/11/2011</a:t>
            </a:fld>
            <a:endParaRPr lang="en-US" dirty="0"/>
          </a:p>
        </p:txBody>
      </p:sp>
      <p:sp>
        <p:nvSpPr>
          <p:cNvPr id="19" name="Footer Placeholder 18"/>
          <p:cNvSpPr>
            <a:spLocks noGrp="1"/>
          </p:cNvSpPr>
          <p:nvPr>
            <p:ph type="ftr" sz="quarter" idx="11"/>
          </p:nvPr>
        </p:nvSpPr>
        <p:spPr/>
        <p:txBody>
          <a:bodyPr/>
          <a:lstStyle/>
          <a:p>
            <a:endParaRPr lang="en-US" dirty="0"/>
          </a:p>
        </p:txBody>
      </p:sp>
      <p:sp>
        <p:nvSpPr>
          <p:cNvPr id="27" name="Slide Number Placeholder 26"/>
          <p:cNvSpPr>
            <a:spLocks noGrp="1"/>
          </p:cNvSpPr>
          <p:nvPr>
            <p:ph type="sldNum" sz="quarter" idx="12"/>
          </p:nvPr>
        </p:nvSpPr>
        <p:spPr/>
        <p:txBody>
          <a:bodyPr/>
          <a:lstStyle/>
          <a:p>
            <a:fld id="{2814DA89-D02B-424C-B1A5-8549DC449977}" type="slidenum">
              <a:rPr lang="en-US" smtClean="0"/>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8A03754-A294-4554-8421-693D22F2C74E}" type="datetimeFigureOut">
              <a:rPr lang="en-US" smtClean="0"/>
              <a:t>12/11/2011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814DA89-D02B-424C-B1A5-8549DC449977}"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8A03754-A294-4554-8421-693D22F2C74E}" type="datetimeFigureOut">
              <a:rPr lang="en-US" smtClean="0"/>
              <a:t>12/11/2011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814DA89-D02B-424C-B1A5-8549DC449977}"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8A03754-A294-4554-8421-693D22F2C74E}" type="datetimeFigureOut">
              <a:rPr lang="en-US" smtClean="0"/>
              <a:t>12/11/2011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814DA89-D02B-424C-B1A5-8549DC449977}"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dirty="0"/>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48A03754-A294-4554-8421-693D22F2C74E}" type="datetimeFigureOut">
              <a:rPr lang="en-US" smtClean="0"/>
              <a:t>12/11/2011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814DA89-D02B-424C-B1A5-8549DC449977}" type="slidenum">
              <a:rPr lang="en-US" smtClean="0"/>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8A03754-A294-4554-8421-693D22F2C74E}" type="datetimeFigureOut">
              <a:rPr lang="en-US" smtClean="0"/>
              <a:t>12/11/2011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814DA89-D02B-424C-B1A5-8549DC449977}"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48A03754-A294-4554-8421-693D22F2C74E}" type="datetimeFigureOut">
              <a:rPr lang="en-US" smtClean="0"/>
              <a:t>12/11/2011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2814DA89-D02B-424C-B1A5-8549DC449977}"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48A03754-A294-4554-8421-693D22F2C74E}" type="datetimeFigureOut">
              <a:rPr lang="en-US" smtClean="0"/>
              <a:t>12/11/2011</a:t>
            </a:fld>
            <a:endParaRPr lang="en-US" dirty="0"/>
          </a:p>
        </p:txBody>
      </p:sp>
      <p:sp>
        <p:nvSpPr>
          <p:cNvPr id="8" name="Slide Number Placeholder 7"/>
          <p:cNvSpPr>
            <a:spLocks noGrp="1"/>
          </p:cNvSpPr>
          <p:nvPr>
            <p:ph type="sldNum" sz="quarter" idx="11"/>
          </p:nvPr>
        </p:nvSpPr>
        <p:spPr/>
        <p:txBody>
          <a:bodyPr/>
          <a:lstStyle/>
          <a:p>
            <a:fld id="{2814DA89-D02B-424C-B1A5-8549DC449977}" type="slidenum">
              <a:rPr lang="en-US" smtClean="0"/>
              <a:t>‹#›</a:t>
            </a:fld>
            <a:endParaRPr lang="en-US" dirty="0"/>
          </a:p>
        </p:txBody>
      </p:sp>
      <p:sp>
        <p:nvSpPr>
          <p:cNvPr id="9" name="Footer Placeholder 8"/>
          <p:cNvSpPr>
            <a:spLocks noGrp="1"/>
          </p:cNvSpPr>
          <p:nvPr>
            <p:ph type="ftr" sz="quarter" idx="12"/>
          </p:nvPr>
        </p:nvSpPr>
        <p:spPr/>
        <p:txBody>
          <a:bodyPr/>
          <a:lstStyle/>
          <a:p>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03754-A294-4554-8421-693D22F2C74E}" type="datetimeFigureOut">
              <a:rPr lang="en-US" smtClean="0"/>
              <a:t>12/11/2011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2814DA89-D02B-424C-B1A5-8549DC449977}"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8A03754-A294-4554-8421-693D22F2C74E}" type="datetimeFigureOut">
              <a:rPr lang="en-US" smtClean="0"/>
              <a:t>12/11/2011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156448" y="6422064"/>
            <a:ext cx="762000" cy="365125"/>
          </a:xfrm>
        </p:spPr>
        <p:txBody>
          <a:bodyPr/>
          <a:lstStyle/>
          <a:p>
            <a:fld id="{2814DA89-D02B-424C-B1A5-8549DC449977}"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48A03754-A294-4554-8421-693D22F2C74E}" type="datetimeFigureOut">
              <a:rPr lang="en-US" smtClean="0"/>
              <a:t>12/11/2011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814DA89-D02B-424C-B1A5-8549DC449977}"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dirty="0"/>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dirty="0"/>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48A03754-A294-4554-8421-693D22F2C74E}" type="datetimeFigureOut">
              <a:rPr lang="en-US" smtClean="0"/>
              <a:t>12/11/2011</a:t>
            </a:fld>
            <a:endParaRPr lang="en-US" dirty="0"/>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dirty="0"/>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2814DA89-D02B-424C-B1A5-8549DC449977}" type="slidenum">
              <a:rPr lang="en-US" smtClean="0"/>
              <a:t>‹#›</a:t>
            </a:fld>
            <a:endParaRPr lang="en-US" dirty="0"/>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7.xml"/><Relationship Id="rId4" Type="http://schemas.openxmlformats.org/officeDocument/2006/relationships/image" Target="../media/image25.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32.gif"/><Relationship Id="rId13" Type="http://schemas.openxmlformats.org/officeDocument/2006/relationships/image" Target="../media/image37.gif"/><Relationship Id="rId3" Type="http://schemas.openxmlformats.org/officeDocument/2006/relationships/image" Target="../media/image27.gif"/><Relationship Id="rId7" Type="http://schemas.openxmlformats.org/officeDocument/2006/relationships/image" Target="../media/image31.gif"/><Relationship Id="rId12" Type="http://schemas.openxmlformats.org/officeDocument/2006/relationships/image" Target="../media/image36.gif"/><Relationship Id="rId2" Type="http://schemas.openxmlformats.org/officeDocument/2006/relationships/image" Target="../media/image26.gif"/><Relationship Id="rId16" Type="http://schemas.openxmlformats.org/officeDocument/2006/relationships/image" Target="../media/image40.gif"/><Relationship Id="rId1" Type="http://schemas.openxmlformats.org/officeDocument/2006/relationships/slideLayout" Target="../slideLayouts/slideLayout2.xml"/><Relationship Id="rId6" Type="http://schemas.openxmlformats.org/officeDocument/2006/relationships/image" Target="../media/image30.gif"/><Relationship Id="rId11" Type="http://schemas.openxmlformats.org/officeDocument/2006/relationships/image" Target="../media/image35.gif"/><Relationship Id="rId5" Type="http://schemas.openxmlformats.org/officeDocument/2006/relationships/image" Target="../media/image29.gif"/><Relationship Id="rId15" Type="http://schemas.openxmlformats.org/officeDocument/2006/relationships/image" Target="../media/image39.gif"/><Relationship Id="rId10" Type="http://schemas.openxmlformats.org/officeDocument/2006/relationships/image" Target="../media/image34.gif"/><Relationship Id="rId4" Type="http://schemas.openxmlformats.org/officeDocument/2006/relationships/image" Target="../media/image28.gif"/><Relationship Id="rId9" Type="http://schemas.openxmlformats.org/officeDocument/2006/relationships/image" Target="../media/image33.gif"/><Relationship Id="rId14" Type="http://schemas.openxmlformats.org/officeDocument/2006/relationships/image" Target="../media/image38.gif"/></Relationships>
</file>

<file path=ppt/slides/_rels/slide13.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 Id="rId5" Type="http://schemas.openxmlformats.org/officeDocument/2006/relationships/image" Target="../media/image9.jpeg"/><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 Id="rId5" Type="http://schemas.openxmlformats.org/officeDocument/2006/relationships/image" Target="../media/image15.jpeg"/><Relationship Id="rId4" Type="http://schemas.openxmlformats.org/officeDocument/2006/relationships/image" Target="../media/image14.jpeg"/></Relationships>
</file>

<file path=ppt/slides/_rels/slide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9.gif"/><Relationship Id="rId2" Type="http://schemas.openxmlformats.org/officeDocument/2006/relationships/image" Target="../media/image18.jpeg"/><Relationship Id="rId1" Type="http://schemas.openxmlformats.org/officeDocument/2006/relationships/slideLayout" Target="../slideLayouts/slideLayout7.xml"/><Relationship Id="rId5" Type="http://schemas.openxmlformats.org/officeDocument/2006/relationships/image" Target="../media/image21.jpeg"/><Relationship Id="rId4" Type="http://schemas.openxmlformats.org/officeDocument/2006/relationships/image" Target="../media/image20.jpeg"/></Relationships>
</file>

<file path=ppt/slides/_rels/slide9.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1" name="Picture 1" descr="C:\Users\lebass\AppData\Local\Microsoft\Windows\Temporary Internet Files\Content.Outlook\MLF6O9PI\111411091137 (2).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2362200" y="4953000"/>
            <a:ext cx="6480048" cy="1905000"/>
          </a:xfrm>
        </p:spPr>
        <p:txBody>
          <a:bodyPr>
            <a:normAutofit fontScale="90000"/>
          </a:bodyPr>
          <a:lstStyle/>
          <a:p>
            <a:pPr algn="ctr"/>
            <a:r>
              <a:rPr lang="en-US" dirty="0" smtClean="0"/>
              <a:t>The Mouzon Family on this day in history Timeline</a:t>
            </a:r>
            <a:endParaRPr lang="en-US" dirty="0"/>
          </a:p>
        </p:txBody>
      </p:sp>
      <p:sp>
        <p:nvSpPr>
          <p:cNvPr id="3" name="Subtitle 2"/>
          <p:cNvSpPr>
            <a:spLocks noGrp="1"/>
          </p:cNvSpPr>
          <p:nvPr>
            <p:ph type="subTitle" idx="1"/>
          </p:nvPr>
        </p:nvSpPr>
        <p:spPr>
          <a:xfrm>
            <a:off x="2438400" y="5638800"/>
            <a:ext cx="6480048" cy="1066800"/>
          </a:xfrm>
        </p:spPr>
        <p:txBody>
          <a:bodyPr/>
          <a:lstStyle/>
          <a:p>
            <a:r>
              <a:rPr lang="en-US" dirty="0" smtClean="0"/>
              <a:t>By: </a:t>
            </a:r>
            <a:r>
              <a:rPr lang="en-US" dirty="0" smtClean="0"/>
              <a:t>Lannie</a:t>
            </a:r>
            <a:r>
              <a:rPr lang="en-US" dirty="0" smtClean="0"/>
              <a:t> Bass</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descr="http://t2.gstatic.com/images?q=tbn:ANd9GcQrPv8XJHZUH0raR_gSU2lOIVFZljKAcmcJNykNZ_ApPmWx3Qe5"/>
          <p:cNvPicPr>
            <a:picLocks noChangeAspect="1" noChangeArrowheads="1"/>
          </p:cNvPicPr>
          <p:nvPr/>
        </p:nvPicPr>
        <p:blipFill>
          <a:blip r:embed="rId2" cstate="print"/>
          <a:srcRect/>
          <a:stretch>
            <a:fillRect/>
          </a:stretch>
        </p:blipFill>
        <p:spPr bwMode="auto">
          <a:xfrm>
            <a:off x="187786" y="228600"/>
            <a:ext cx="2403014" cy="3124200"/>
          </a:xfrm>
          <a:prstGeom prst="rect">
            <a:avLst/>
          </a:prstGeom>
          <a:noFill/>
        </p:spPr>
      </p:pic>
      <p:pic>
        <p:nvPicPr>
          <p:cNvPr id="32772" name="Picture 4" descr="http://www.waynemadsenreport.com/custom/gosch.jpg"/>
          <p:cNvPicPr>
            <a:picLocks noChangeAspect="1" noChangeArrowheads="1"/>
          </p:cNvPicPr>
          <p:nvPr/>
        </p:nvPicPr>
        <p:blipFill>
          <a:blip r:embed="rId3" cstate="print"/>
          <a:srcRect/>
          <a:stretch>
            <a:fillRect/>
          </a:stretch>
        </p:blipFill>
        <p:spPr bwMode="auto">
          <a:xfrm>
            <a:off x="2819400" y="1371599"/>
            <a:ext cx="2514600" cy="3318935"/>
          </a:xfrm>
          <a:prstGeom prst="rect">
            <a:avLst/>
          </a:prstGeom>
          <a:noFill/>
        </p:spPr>
      </p:pic>
      <p:pic>
        <p:nvPicPr>
          <p:cNvPr id="32774" name="Picture 6" descr="http://t1.gstatic.com/images?q=tbn:ANd9GcT-LhGoEM0hpKOCNHEiEEVKp_cYIY2mPUWyNP9MbxX0d8YewlXm"/>
          <p:cNvPicPr>
            <a:picLocks noChangeAspect="1" noChangeArrowheads="1"/>
          </p:cNvPicPr>
          <p:nvPr/>
        </p:nvPicPr>
        <p:blipFill>
          <a:blip r:embed="rId4" cstate="print"/>
          <a:srcRect/>
          <a:stretch>
            <a:fillRect/>
          </a:stretch>
        </p:blipFill>
        <p:spPr bwMode="auto">
          <a:xfrm>
            <a:off x="5562600" y="3429000"/>
            <a:ext cx="3047999" cy="3124200"/>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Name Meaning and History</a:t>
            </a:r>
            <a:endParaRPr lang="en-US" dirty="0"/>
          </a:p>
        </p:txBody>
      </p:sp>
      <p:sp>
        <p:nvSpPr>
          <p:cNvPr id="3" name="Content Placeholder 2"/>
          <p:cNvSpPr>
            <a:spLocks noGrp="1"/>
          </p:cNvSpPr>
          <p:nvPr>
            <p:ph idx="1"/>
          </p:nvPr>
        </p:nvSpPr>
        <p:spPr/>
        <p:txBody>
          <a:bodyPr>
            <a:normAutofit lnSpcReduction="10000"/>
          </a:bodyPr>
          <a:lstStyle/>
          <a:p>
            <a:r>
              <a:rPr lang="en-US" sz="3200" dirty="0" smtClean="0"/>
              <a:t>French: </a:t>
            </a:r>
            <a:r>
              <a:rPr lang="en-US" sz="3200" dirty="0" smtClean="0"/>
              <a:t>Habitational</a:t>
            </a:r>
            <a:r>
              <a:rPr lang="en-US" sz="3200" dirty="0" smtClean="0"/>
              <a:t> </a:t>
            </a:r>
            <a:r>
              <a:rPr lang="en-US" sz="3200" dirty="0" smtClean="0"/>
              <a:t>name from either of the places so called in Ardennes and Charente, probably originally named with a </a:t>
            </a:r>
            <a:r>
              <a:rPr lang="en-US" sz="3200" dirty="0" smtClean="0"/>
              <a:t>Gaulish</a:t>
            </a:r>
            <a:r>
              <a:rPr lang="en-US" sz="3200" dirty="0" smtClean="0"/>
              <a:t> personal name (unattested), </a:t>
            </a:r>
            <a:r>
              <a:rPr lang="en-US" sz="3200" i="1" dirty="0" smtClean="0"/>
              <a:t>Mausos</a:t>
            </a:r>
            <a:r>
              <a:rPr lang="en-US" sz="3200" dirty="0" smtClean="0"/>
              <a:t>, </a:t>
            </a:r>
            <a:r>
              <a:rPr lang="en-US" sz="3200" i="1" dirty="0" smtClean="0"/>
              <a:t>Mosos</a:t>
            </a:r>
            <a:r>
              <a:rPr lang="en-US" sz="3200" dirty="0" smtClean="0"/>
              <a:t>. </a:t>
            </a:r>
          </a:p>
          <a:p>
            <a:pPr>
              <a:buNone/>
            </a:pPr>
            <a:endParaRPr lang="en-US" dirty="0" smtClean="0"/>
          </a:p>
          <a:p>
            <a:pPr>
              <a:buNone/>
            </a:pPr>
            <a:endParaRPr lang="en-US" dirty="0" smtClean="0"/>
          </a:p>
          <a:p>
            <a:pPr>
              <a:buNone/>
            </a:pPr>
            <a:endParaRPr lang="en-US" dirty="0" smtClean="0"/>
          </a:p>
          <a:p>
            <a:pPr>
              <a:buNone/>
            </a:pPr>
            <a:r>
              <a:rPr lang="en-US" dirty="0" smtClean="0"/>
              <a:t>-</a:t>
            </a:r>
            <a:r>
              <a:rPr lang="en-US" dirty="0" smtClean="0"/>
              <a:t>ancestory.com</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Mouzon Family Facts</a:t>
            </a:r>
            <a:endParaRPr lang="en-US" dirty="0"/>
          </a:p>
        </p:txBody>
      </p:sp>
      <p:sp>
        <p:nvSpPr>
          <p:cNvPr id="676" name="Rectangle 675"/>
          <p:cNvSpPr/>
          <p:nvPr/>
        </p:nvSpPr>
        <p:spPr>
          <a:xfrm>
            <a:off x="2057400" y="1752600"/>
            <a:ext cx="4572000" cy="646331"/>
          </a:xfrm>
          <a:prstGeom prst="rect">
            <a:avLst/>
          </a:prstGeom>
        </p:spPr>
        <p:txBody>
          <a:bodyPr>
            <a:spAutoFit/>
          </a:bodyPr>
          <a:lstStyle/>
          <a:p>
            <a:r>
              <a:rPr lang="en-US" dirty="0"/>
              <a:t>Distribution of Mouzon Families in the US in 1920</a:t>
            </a:r>
          </a:p>
        </p:txBody>
      </p:sp>
      <p:pic>
        <p:nvPicPr>
          <p:cNvPr id="1299" name="Picture 1298" descr="http://c.ancestry.com/i/learn/clues/map1920/usafull.gif"/>
          <p:cNvPicPr/>
          <p:nvPr/>
        </p:nvPicPr>
        <p:blipFill>
          <a:blip r:embed="rId2" cstate="print"/>
          <a:srcRect/>
          <a:stretch>
            <a:fillRect/>
          </a:stretch>
        </p:blipFill>
        <p:spPr bwMode="auto">
          <a:xfrm>
            <a:off x="1981200" y="2438400"/>
            <a:ext cx="4953000" cy="2852738"/>
          </a:xfrm>
          <a:prstGeom prst="rect">
            <a:avLst/>
          </a:prstGeom>
          <a:noFill/>
          <a:ln w="9525">
            <a:noFill/>
            <a:miter lim="800000"/>
            <a:headEnd/>
            <a:tailEnd/>
          </a:ln>
        </p:spPr>
      </p:pic>
      <p:pic>
        <p:nvPicPr>
          <p:cNvPr id="1357" name="Picture 1356" descr="http://c.ancestry.com/i/learn/clues/map1920/CA1.gif"/>
          <p:cNvPicPr/>
          <p:nvPr/>
        </p:nvPicPr>
        <p:blipFill>
          <a:blip r:embed="rId3" cstate="print"/>
          <a:srcRect/>
          <a:stretch>
            <a:fillRect/>
          </a:stretch>
        </p:blipFill>
        <p:spPr bwMode="auto">
          <a:xfrm>
            <a:off x="1981200" y="2514600"/>
            <a:ext cx="762000" cy="1752600"/>
          </a:xfrm>
          <a:prstGeom prst="rect">
            <a:avLst/>
          </a:prstGeom>
          <a:noFill/>
          <a:ln w="9525">
            <a:noFill/>
            <a:miter lim="800000"/>
            <a:headEnd/>
            <a:tailEnd/>
          </a:ln>
        </p:spPr>
      </p:pic>
      <p:pic>
        <p:nvPicPr>
          <p:cNvPr id="1415" name="Picture 1414" descr="http://c.ancestry.com/i/learn/clues/map1920/FL1.gif"/>
          <p:cNvPicPr/>
          <p:nvPr/>
        </p:nvPicPr>
        <p:blipFill>
          <a:blip r:embed="rId4" cstate="print"/>
          <a:srcRect/>
          <a:stretch>
            <a:fillRect/>
          </a:stretch>
        </p:blipFill>
        <p:spPr bwMode="auto">
          <a:xfrm>
            <a:off x="2057400" y="2743200"/>
            <a:ext cx="4019550" cy="2352675"/>
          </a:xfrm>
          <a:prstGeom prst="rect">
            <a:avLst/>
          </a:prstGeom>
          <a:noFill/>
          <a:ln w="9525">
            <a:noFill/>
            <a:miter lim="800000"/>
            <a:headEnd/>
            <a:tailEnd/>
          </a:ln>
        </p:spPr>
      </p:pic>
      <p:pic>
        <p:nvPicPr>
          <p:cNvPr id="1473" name="Picture 1472" descr="http://c.ancestry.com/i/learn/clues/map1920/GA1.gif"/>
          <p:cNvPicPr/>
          <p:nvPr/>
        </p:nvPicPr>
        <p:blipFill>
          <a:blip r:embed="rId5" cstate="print"/>
          <a:srcRect/>
          <a:stretch>
            <a:fillRect/>
          </a:stretch>
        </p:blipFill>
        <p:spPr bwMode="auto">
          <a:xfrm>
            <a:off x="2209800" y="2590800"/>
            <a:ext cx="3657600" cy="1971675"/>
          </a:xfrm>
          <a:prstGeom prst="rect">
            <a:avLst/>
          </a:prstGeom>
          <a:noFill/>
          <a:ln w="9525">
            <a:noFill/>
            <a:miter lim="800000"/>
            <a:headEnd/>
            <a:tailEnd/>
          </a:ln>
        </p:spPr>
      </p:pic>
      <p:pic>
        <p:nvPicPr>
          <p:cNvPr id="1531" name="Picture 1530" descr="http://c.ancestry.com/i/learn/clues/map1920/KS1.gif"/>
          <p:cNvPicPr/>
          <p:nvPr/>
        </p:nvPicPr>
        <p:blipFill>
          <a:blip r:embed="rId6" cstate="print"/>
          <a:srcRect/>
          <a:stretch>
            <a:fillRect/>
          </a:stretch>
        </p:blipFill>
        <p:spPr bwMode="auto">
          <a:xfrm>
            <a:off x="2057400" y="2514600"/>
            <a:ext cx="2514600" cy="1447800"/>
          </a:xfrm>
          <a:prstGeom prst="rect">
            <a:avLst/>
          </a:prstGeom>
          <a:noFill/>
          <a:ln w="9525">
            <a:noFill/>
            <a:miter lim="800000"/>
            <a:headEnd/>
            <a:tailEnd/>
          </a:ln>
        </p:spPr>
      </p:pic>
      <p:pic>
        <p:nvPicPr>
          <p:cNvPr id="1589" name="Picture 1588" descr="http://c.ancestry.com/i/learn/clues/map1920/MA1.gif"/>
          <p:cNvPicPr/>
          <p:nvPr/>
        </p:nvPicPr>
        <p:blipFill>
          <a:blip r:embed="rId7" cstate="print"/>
          <a:srcRect/>
          <a:stretch>
            <a:fillRect/>
          </a:stretch>
        </p:blipFill>
        <p:spPr bwMode="auto">
          <a:xfrm>
            <a:off x="4114800" y="2590800"/>
            <a:ext cx="2743200" cy="485775"/>
          </a:xfrm>
          <a:prstGeom prst="rect">
            <a:avLst/>
          </a:prstGeom>
          <a:noFill/>
          <a:ln w="9525">
            <a:noFill/>
            <a:miter lim="800000"/>
            <a:headEnd/>
            <a:tailEnd/>
          </a:ln>
        </p:spPr>
      </p:pic>
      <p:pic>
        <p:nvPicPr>
          <p:cNvPr id="1647" name="Picture 1646" descr="http://c.ancestry.com/i/learn/clues/map1920/MO1.gif"/>
          <p:cNvPicPr/>
          <p:nvPr/>
        </p:nvPicPr>
        <p:blipFill>
          <a:blip r:embed="rId8" cstate="print"/>
          <a:srcRect/>
          <a:stretch>
            <a:fillRect/>
          </a:stretch>
        </p:blipFill>
        <p:spPr bwMode="auto">
          <a:xfrm>
            <a:off x="2209800" y="2590800"/>
            <a:ext cx="2828925" cy="1447800"/>
          </a:xfrm>
          <a:prstGeom prst="rect">
            <a:avLst/>
          </a:prstGeom>
          <a:noFill/>
          <a:ln w="9525">
            <a:noFill/>
            <a:miter lim="800000"/>
            <a:headEnd/>
            <a:tailEnd/>
          </a:ln>
        </p:spPr>
      </p:pic>
      <p:pic>
        <p:nvPicPr>
          <p:cNvPr id="1705" name="Picture 1704" descr="http://c.ancestry.com/i/learn/clues/map1920/NY1.gif"/>
          <p:cNvPicPr/>
          <p:nvPr/>
        </p:nvPicPr>
        <p:blipFill>
          <a:blip r:embed="rId9" cstate="print"/>
          <a:srcRect/>
          <a:stretch>
            <a:fillRect/>
          </a:stretch>
        </p:blipFill>
        <p:spPr bwMode="auto">
          <a:xfrm>
            <a:off x="2590800" y="2514600"/>
            <a:ext cx="3810000" cy="762000"/>
          </a:xfrm>
          <a:prstGeom prst="rect">
            <a:avLst/>
          </a:prstGeom>
          <a:noFill/>
          <a:ln w="9525">
            <a:noFill/>
            <a:miter lim="800000"/>
            <a:headEnd/>
            <a:tailEnd/>
          </a:ln>
        </p:spPr>
      </p:pic>
      <p:pic>
        <p:nvPicPr>
          <p:cNvPr id="1774" name="Picture 1773" descr="http://c.ancestry.com/i/learn/clues/map1920/OH1.gif"/>
          <p:cNvPicPr/>
          <p:nvPr/>
        </p:nvPicPr>
        <p:blipFill>
          <a:blip r:embed="rId10" cstate="print"/>
          <a:srcRect/>
          <a:stretch>
            <a:fillRect/>
          </a:stretch>
        </p:blipFill>
        <p:spPr bwMode="auto">
          <a:xfrm>
            <a:off x="2438400" y="2514600"/>
            <a:ext cx="3295650" cy="1219200"/>
          </a:xfrm>
          <a:prstGeom prst="rect">
            <a:avLst/>
          </a:prstGeom>
          <a:noFill/>
          <a:ln w="9525">
            <a:noFill/>
            <a:miter lim="800000"/>
            <a:headEnd/>
            <a:tailEnd/>
          </a:ln>
        </p:spPr>
      </p:pic>
      <p:pic>
        <p:nvPicPr>
          <p:cNvPr id="1842" name="Picture 1841" descr="http://c.ancestry.com/i/learn/clues/map1920/SC3.gif"/>
          <p:cNvPicPr/>
          <p:nvPr/>
        </p:nvPicPr>
        <p:blipFill>
          <a:blip r:embed="rId11" cstate="print"/>
          <a:srcRect/>
          <a:stretch>
            <a:fillRect/>
          </a:stretch>
        </p:blipFill>
        <p:spPr bwMode="auto">
          <a:xfrm>
            <a:off x="2667000" y="2438400"/>
            <a:ext cx="3352800" cy="1981200"/>
          </a:xfrm>
          <a:prstGeom prst="rect">
            <a:avLst/>
          </a:prstGeom>
          <a:noFill/>
          <a:ln w="9525">
            <a:noFill/>
            <a:miter lim="800000"/>
            <a:headEnd/>
            <a:tailEnd/>
          </a:ln>
        </p:spPr>
      </p:pic>
      <p:pic>
        <p:nvPicPr>
          <p:cNvPr id="1900" name="Picture 1899" descr="http://c.ancestry.com/i/learn/clues/map1920/TX2.gif"/>
          <p:cNvPicPr/>
          <p:nvPr/>
        </p:nvPicPr>
        <p:blipFill>
          <a:blip r:embed="rId12" cstate="print"/>
          <a:srcRect/>
          <a:stretch>
            <a:fillRect/>
          </a:stretch>
        </p:blipFill>
        <p:spPr bwMode="auto">
          <a:xfrm>
            <a:off x="1905000" y="2438400"/>
            <a:ext cx="2819400" cy="2819400"/>
          </a:xfrm>
          <a:prstGeom prst="rect">
            <a:avLst/>
          </a:prstGeom>
          <a:noFill/>
          <a:ln w="9525">
            <a:noFill/>
            <a:miter lim="800000"/>
            <a:headEnd/>
            <a:tailEnd/>
          </a:ln>
        </p:spPr>
      </p:pic>
      <p:sp>
        <p:nvSpPr>
          <p:cNvPr id="2016" name="Rectangle 2015"/>
          <p:cNvSpPr/>
          <p:nvPr/>
        </p:nvSpPr>
        <p:spPr>
          <a:xfrm>
            <a:off x="3276600" y="5486400"/>
            <a:ext cx="2006960" cy="276999"/>
          </a:xfrm>
          <a:prstGeom prst="rect">
            <a:avLst/>
          </a:prstGeom>
        </p:spPr>
        <p:txBody>
          <a:bodyPr wrap="none">
            <a:spAutoFit/>
          </a:bodyPr>
          <a:lstStyle/>
          <a:p>
            <a:pPr lvl="0" fontAlgn="base">
              <a:spcBef>
                <a:spcPct val="0"/>
              </a:spcBef>
              <a:spcAft>
                <a:spcPct val="0"/>
              </a:spcAft>
            </a:pPr>
            <a:r>
              <a:rPr lang="en-US" sz="1200" b="1" dirty="0">
                <a:solidFill>
                  <a:prstClr val="white"/>
                </a:solidFill>
                <a:latin typeface="Calibri" pitchFamily="34" charset="0"/>
                <a:ea typeface="Times New Roman" pitchFamily="18" charset="0"/>
                <a:cs typeface="Times New Roman" pitchFamily="18" charset="0"/>
              </a:rPr>
              <a:t>Number of Mouzon families</a:t>
            </a:r>
            <a:r>
              <a:rPr lang="en-US" sz="1200" dirty="0">
                <a:solidFill>
                  <a:prstClr val="white"/>
                </a:solidFill>
                <a:latin typeface="Calibri" pitchFamily="34" charset="0"/>
                <a:ea typeface="Times New Roman" pitchFamily="18" charset="0"/>
                <a:cs typeface="Times New Roman" pitchFamily="18" charset="0"/>
              </a:rPr>
              <a:t> </a:t>
            </a:r>
            <a:endParaRPr lang="en-US" dirty="0">
              <a:solidFill>
                <a:prstClr val="white"/>
              </a:solidFill>
              <a:latin typeface="Arial" pitchFamily="34" charset="0"/>
              <a:cs typeface="Arial" pitchFamily="34" charset="0"/>
            </a:endParaRPr>
          </a:p>
        </p:txBody>
      </p:sp>
      <p:graphicFrame>
        <p:nvGraphicFramePr>
          <p:cNvPr id="2048" name="Table 2047"/>
          <p:cNvGraphicFramePr>
            <a:graphicFrameLocks noGrp="1"/>
          </p:cNvGraphicFramePr>
          <p:nvPr/>
        </p:nvGraphicFramePr>
        <p:xfrm>
          <a:off x="3429000" y="5867400"/>
          <a:ext cx="1905000" cy="420624"/>
        </p:xfrm>
        <a:graphic>
          <a:graphicData uri="http://schemas.openxmlformats.org/drawingml/2006/table">
            <a:tbl>
              <a:tblPr/>
              <a:tblGrid>
                <a:gridCol w="952500"/>
                <a:gridCol w="952500"/>
              </a:tblGrid>
              <a:tr h="0">
                <a:tc>
                  <a:txBody>
                    <a:bodyPr/>
                    <a:lstStyle/>
                    <a:p>
                      <a:pPr marL="0" marR="0">
                        <a:lnSpc>
                          <a:spcPct val="115000"/>
                        </a:lnSpc>
                        <a:spcBef>
                          <a:spcPts val="0"/>
                        </a:spcBef>
                        <a:spcAft>
                          <a:spcPts val="0"/>
                        </a:spcAft>
                      </a:pPr>
                      <a:r>
                        <a:rPr lang="en-US" sz="1200" dirty="0">
                          <a:latin typeface="Times New Roman"/>
                          <a:ea typeface="Times New Roman"/>
                          <a:cs typeface="Times New Roman"/>
                        </a:rPr>
                        <a:t> 10-17</a:t>
                      </a:r>
                      <a:br>
                        <a:rPr lang="en-US" sz="1200" dirty="0">
                          <a:latin typeface="Times New Roman"/>
                          <a:ea typeface="Times New Roman"/>
                          <a:cs typeface="Times New Roman"/>
                        </a:rPr>
                      </a:br>
                      <a:r>
                        <a:rPr lang="en-US" sz="1200" dirty="0">
                          <a:latin typeface="Times New Roman"/>
                          <a:ea typeface="Times New Roman"/>
                          <a:cs typeface="Times New Roman"/>
                        </a:rPr>
                        <a:t> 4-9</a:t>
                      </a:r>
                    </a:p>
                  </a:txBody>
                  <a:tcPr marL="0" marR="0" marT="0" marB="0">
                    <a:lnL>
                      <a:noFill/>
                    </a:lnL>
                    <a:lnR>
                      <a:noFill/>
                    </a:lnR>
                    <a:lnT>
                      <a:noFill/>
                    </a:lnT>
                    <a:lnB>
                      <a:noFill/>
                    </a:lnB>
                  </a:tcPr>
                </a:tc>
                <a:tc>
                  <a:txBody>
                    <a:bodyPr/>
                    <a:lstStyle/>
                    <a:p>
                      <a:pPr marL="0" marR="0">
                        <a:lnSpc>
                          <a:spcPct val="115000"/>
                        </a:lnSpc>
                        <a:spcBef>
                          <a:spcPts val="0"/>
                        </a:spcBef>
                        <a:spcAft>
                          <a:spcPts val="0"/>
                        </a:spcAft>
                      </a:pPr>
                      <a:r>
                        <a:rPr lang="en-US" sz="1200" dirty="0">
                          <a:latin typeface="Times New Roman"/>
                          <a:ea typeface="Times New Roman"/>
                          <a:cs typeface="Times New Roman"/>
                        </a:rPr>
                        <a:t> 1-3</a:t>
                      </a:r>
                      <a:br>
                        <a:rPr lang="en-US" sz="1200" dirty="0">
                          <a:latin typeface="Times New Roman"/>
                          <a:ea typeface="Times New Roman"/>
                          <a:cs typeface="Times New Roman"/>
                        </a:rPr>
                      </a:br>
                      <a:r>
                        <a:rPr lang="en-US" sz="1200" dirty="0">
                          <a:latin typeface="Times New Roman"/>
                          <a:ea typeface="Times New Roman"/>
                          <a:cs typeface="Times New Roman"/>
                        </a:rPr>
                        <a:t> 0 </a:t>
                      </a:r>
                    </a:p>
                  </a:txBody>
                  <a:tcPr marL="0" marR="0" marT="0" marB="0">
                    <a:lnL>
                      <a:noFill/>
                    </a:lnL>
                    <a:lnR>
                      <a:noFill/>
                    </a:lnR>
                    <a:lnT>
                      <a:noFill/>
                    </a:lnT>
                    <a:lnB>
                      <a:noFill/>
                    </a:lnB>
                  </a:tcPr>
                </a:tc>
              </a:tr>
            </a:tbl>
          </a:graphicData>
        </a:graphic>
      </p:graphicFrame>
      <p:pic>
        <p:nvPicPr>
          <p:cNvPr id="28942" name="Picture 12" descr="http://c.ancestry.com/i/learn/clues/range3.gif"/>
          <p:cNvPicPr>
            <a:picLocks noChangeAspect="1" noChangeArrowheads="1"/>
          </p:cNvPicPr>
          <p:nvPr/>
        </p:nvPicPr>
        <p:blipFill>
          <a:blip r:embed="rId13" cstate="print"/>
          <a:srcRect/>
          <a:stretch>
            <a:fillRect/>
          </a:stretch>
        </p:blipFill>
        <p:spPr bwMode="auto">
          <a:xfrm>
            <a:off x="0" y="0"/>
            <a:ext cx="190500" cy="171450"/>
          </a:xfrm>
          <a:prstGeom prst="rect">
            <a:avLst/>
          </a:prstGeom>
          <a:noFill/>
        </p:spPr>
      </p:pic>
      <p:pic>
        <p:nvPicPr>
          <p:cNvPr id="28941" name="Picture 13" descr="http://c.ancestry.com/i/learn/clues/range2.gif"/>
          <p:cNvPicPr>
            <a:picLocks noChangeAspect="1" noChangeArrowheads="1"/>
          </p:cNvPicPr>
          <p:nvPr/>
        </p:nvPicPr>
        <p:blipFill>
          <a:blip r:embed="rId14" cstate="print"/>
          <a:srcRect/>
          <a:stretch>
            <a:fillRect/>
          </a:stretch>
        </p:blipFill>
        <p:spPr bwMode="auto">
          <a:xfrm>
            <a:off x="0" y="0"/>
            <a:ext cx="190500" cy="171450"/>
          </a:xfrm>
          <a:prstGeom prst="rect">
            <a:avLst/>
          </a:prstGeom>
          <a:noFill/>
        </p:spPr>
      </p:pic>
      <p:pic>
        <p:nvPicPr>
          <p:cNvPr id="28940" name="Picture 14" descr="http://c.ancestry.com/i/learn/clues/range1.gif"/>
          <p:cNvPicPr>
            <a:picLocks noChangeAspect="1" noChangeArrowheads="1"/>
          </p:cNvPicPr>
          <p:nvPr/>
        </p:nvPicPr>
        <p:blipFill>
          <a:blip r:embed="rId15" cstate="print"/>
          <a:srcRect/>
          <a:stretch>
            <a:fillRect/>
          </a:stretch>
        </p:blipFill>
        <p:spPr bwMode="auto">
          <a:xfrm>
            <a:off x="0" y="0"/>
            <a:ext cx="190500" cy="171450"/>
          </a:xfrm>
          <a:prstGeom prst="rect">
            <a:avLst/>
          </a:prstGeom>
          <a:noFill/>
        </p:spPr>
      </p:pic>
      <p:pic>
        <p:nvPicPr>
          <p:cNvPr id="28939" name="Picture 15" descr="http://c.ancestry.com/i/learn/clues/range0.gif"/>
          <p:cNvPicPr>
            <a:picLocks noChangeAspect="1" noChangeArrowheads="1"/>
          </p:cNvPicPr>
          <p:nvPr/>
        </p:nvPicPr>
        <p:blipFill>
          <a:blip r:embed="rId16" cstate="print"/>
          <a:srcRect/>
          <a:stretch>
            <a:fillRect/>
          </a:stretch>
        </p:blipFill>
        <p:spPr bwMode="auto">
          <a:xfrm>
            <a:off x="0" y="0"/>
            <a:ext cx="190500" cy="171450"/>
          </a:xfrm>
          <a:prstGeom prst="rect">
            <a:avLst/>
          </a:prstGeom>
          <a:noFill/>
        </p:spPr>
      </p:pic>
      <p:pic>
        <p:nvPicPr>
          <p:cNvPr id="2049" name="Picture 2048" descr="http://c.ancestry.com/i/learn/clues/range3.gif"/>
          <p:cNvPicPr/>
          <p:nvPr/>
        </p:nvPicPr>
        <p:blipFill>
          <a:blip r:embed="rId13" cstate="print"/>
          <a:srcRect/>
          <a:stretch>
            <a:fillRect/>
          </a:stretch>
        </p:blipFill>
        <p:spPr bwMode="auto">
          <a:xfrm>
            <a:off x="3200400" y="5867400"/>
            <a:ext cx="190500" cy="171450"/>
          </a:xfrm>
          <a:prstGeom prst="rect">
            <a:avLst/>
          </a:prstGeom>
          <a:noFill/>
          <a:ln w="9525">
            <a:noFill/>
            <a:miter lim="800000"/>
            <a:headEnd/>
            <a:tailEnd/>
          </a:ln>
        </p:spPr>
      </p:pic>
      <p:pic>
        <p:nvPicPr>
          <p:cNvPr id="2050" name="Picture 2049" descr="http://c.ancestry.com/i/learn/clues/range2.gif"/>
          <p:cNvPicPr/>
          <p:nvPr/>
        </p:nvPicPr>
        <p:blipFill>
          <a:blip r:embed="rId14" cstate="print"/>
          <a:srcRect/>
          <a:stretch>
            <a:fillRect/>
          </a:stretch>
        </p:blipFill>
        <p:spPr bwMode="auto">
          <a:xfrm>
            <a:off x="3200400" y="6096000"/>
            <a:ext cx="190500" cy="171450"/>
          </a:xfrm>
          <a:prstGeom prst="rect">
            <a:avLst/>
          </a:prstGeom>
          <a:noFill/>
          <a:ln w="9525">
            <a:noFill/>
            <a:miter lim="800000"/>
            <a:headEnd/>
            <a:tailEnd/>
          </a:ln>
        </p:spPr>
      </p:pic>
      <p:pic>
        <p:nvPicPr>
          <p:cNvPr id="2051" name="Picture 2050" descr="http://c.ancestry.com/i/learn/clues/range1.gif"/>
          <p:cNvPicPr/>
          <p:nvPr/>
        </p:nvPicPr>
        <p:blipFill>
          <a:blip r:embed="rId15" cstate="print"/>
          <a:srcRect/>
          <a:stretch>
            <a:fillRect/>
          </a:stretch>
        </p:blipFill>
        <p:spPr bwMode="auto">
          <a:xfrm>
            <a:off x="4114800" y="5867400"/>
            <a:ext cx="190500" cy="171450"/>
          </a:xfrm>
          <a:prstGeom prst="rect">
            <a:avLst/>
          </a:prstGeom>
          <a:noFill/>
          <a:ln w="9525">
            <a:noFill/>
            <a:miter lim="800000"/>
            <a:headEnd/>
            <a:tailEnd/>
          </a:ln>
        </p:spPr>
      </p:pic>
      <p:pic>
        <p:nvPicPr>
          <p:cNvPr id="2052" name="Picture 2051" descr="http://c.ancestry.com/i/learn/clues/range0.gif"/>
          <p:cNvPicPr/>
          <p:nvPr/>
        </p:nvPicPr>
        <p:blipFill>
          <a:blip r:embed="rId16" cstate="print"/>
          <a:srcRect/>
          <a:stretch>
            <a:fillRect/>
          </a:stretch>
        </p:blipFill>
        <p:spPr bwMode="auto">
          <a:xfrm>
            <a:off x="4114800" y="6096000"/>
            <a:ext cx="190500" cy="171450"/>
          </a:xfrm>
          <a:prstGeom prst="rect">
            <a:avLst/>
          </a:prstGeom>
          <a:noFill/>
          <a:ln w="9525">
            <a:noFill/>
            <a:miter lim="800000"/>
            <a:headEnd/>
            <a:tailEnd/>
          </a:ln>
        </p:spPr>
      </p:pic>
      <p:sp>
        <p:nvSpPr>
          <p:cNvPr id="2053" name="Rectangle 2052"/>
          <p:cNvSpPr/>
          <p:nvPr/>
        </p:nvSpPr>
        <p:spPr>
          <a:xfrm>
            <a:off x="914400" y="6211669"/>
            <a:ext cx="6248400" cy="646331"/>
          </a:xfrm>
          <a:prstGeom prst="rect">
            <a:avLst/>
          </a:prstGeom>
        </p:spPr>
        <p:txBody>
          <a:bodyPr wrap="square">
            <a:spAutoFit/>
          </a:bodyPr>
          <a:lstStyle/>
          <a:p>
            <a:r>
              <a:rPr lang="en-US" dirty="0"/>
              <a:t>Compiled by Ancestry.com from the 1920 US Federal Census records</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descr="http://a7.sphotos.ak.fbcdn.net/hphotos-ak-snc3/12442_1293365896872_1312046855_846666_6893848_n.jpg"/>
          <p:cNvPicPr>
            <a:picLocks noChangeAspect="1" noChangeArrowheads="1"/>
          </p:cNvPicPr>
          <p:nvPr/>
        </p:nvPicPr>
        <p:blipFill>
          <a:blip r:embed="rId2" cstate="print"/>
          <a:srcRect/>
          <a:stretch>
            <a:fillRect/>
          </a:stretch>
        </p:blipFill>
        <p:spPr bwMode="auto">
          <a:xfrm>
            <a:off x="0" y="0"/>
            <a:ext cx="9143999" cy="6858000"/>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Lannie</a:t>
            </a:r>
            <a:r>
              <a:rPr lang="en-US" dirty="0" smtClean="0"/>
              <a:t> &amp; Herman Mouzon</a:t>
            </a:r>
            <a:endParaRPr lang="en-US" dirty="0"/>
          </a:p>
        </p:txBody>
      </p:sp>
      <p:sp>
        <p:nvSpPr>
          <p:cNvPr id="3" name="Content Placeholder 2"/>
          <p:cNvSpPr>
            <a:spLocks noGrp="1"/>
          </p:cNvSpPr>
          <p:nvPr>
            <p:ph idx="1"/>
          </p:nvPr>
        </p:nvSpPr>
        <p:spPr>
          <a:xfrm>
            <a:off x="457200" y="1600200"/>
            <a:ext cx="3657600" cy="4525963"/>
          </a:xfrm>
        </p:spPr>
        <p:txBody>
          <a:bodyPr>
            <a:normAutofit/>
          </a:bodyPr>
          <a:lstStyle/>
          <a:p>
            <a:r>
              <a:rPr lang="en-US" sz="2000" dirty="0" smtClean="0"/>
              <a:t>Here is a picture of my lovely grandparents.</a:t>
            </a:r>
          </a:p>
          <a:p>
            <a:r>
              <a:rPr lang="en-US" sz="2000" dirty="0" smtClean="0"/>
              <a:t> My grandfather was born on </a:t>
            </a:r>
            <a:r>
              <a:rPr lang="en-US" sz="2000" dirty="0" smtClean="0"/>
              <a:t>Feburary</a:t>
            </a:r>
            <a:r>
              <a:rPr lang="en-US" sz="2000" dirty="0" smtClean="0"/>
              <a:t> 24, 1948 and my grandmother was born on August 27, 1949.</a:t>
            </a:r>
          </a:p>
          <a:p>
            <a:r>
              <a:rPr lang="en-US" sz="2000" dirty="0" smtClean="0"/>
              <a:t> They got married in 1967 and had 7 children together. </a:t>
            </a:r>
          </a:p>
          <a:p>
            <a:r>
              <a:rPr lang="en-US" sz="2000" dirty="0" smtClean="0"/>
              <a:t>My grandmother went on to glory in 1996.</a:t>
            </a:r>
          </a:p>
          <a:p>
            <a:endParaRPr lang="en-US" sz="2000" dirty="0"/>
          </a:p>
        </p:txBody>
      </p:sp>
      <p:pic>
        <p:nvPicPr>
          <p:cNvPr id="29699" name="Picture 3" descr="C:\Users\lebass\Desktop\387379_323095914369793_100000081608645_1307483_1777109430_n[1].jpg"/>
          <p:cNvPicPr>
            <a:picLocks noChangeAspect="1" noChangeArrowheads="1"/>
          </p:cNvPicPr>
          <p:nvPr/>
        </p:nvPicPr>
        <p:blipFill>
          <a:blip r:embed="rId2" cstate="print"/>
          <a:srcRect/>
          <a:stretch>
            <a:fillRect/>
          </a:stretch>
        </p:blipFill>
        <p:spPr bwMode="auto">
          <a:xfrm>
            <a:off x="4212266" y="1219200"/>
            <a:ext cx="3777216" cy="3200400"/>
          </a:xfrm>
          <a:prstGeom prst="rect">
            <a:avLst/>
          </a:prstGeom>
          <a:noFill/>
        </p:spPr>
      </p:pic>
      <p:pic>
        <p:nvPicPr>
          <p:cNvPr id="29700" name="Picture 4" descr="C:\Users\lebass\Desktop\228535_1695369790965_1439454694_31337423_932754_n[1].jpg"/>
          <p:cNvPicPr>
            <a:picLocks noChangeAspect="1" noChangeArrowheads="1"/>
          </p:cNvPicPr>
          <p:nvPr/>
        </p:nvPicPr>
        <p:blipFill>
          <a:blip r:embed="rId3" cstate="print"/>
          <a:srcRect/>
          <a:stretch>
            <a:fillRect/>
          </a:stretch>
        </p:blipFill>
        <p:spPr bwMode="auto">
          <a:xfrm>
            <a:off x="4648200" y="3657600"/>
            <a:ext cx="3048000" cy="320040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Connecting with U.S. History </a:t>
            </a:r>
            <a:endParaRPr lang="en-US" dirty="0"/>
          </a:p>
        </p:txBody>
      </p:sp>
      <p:sp>
        <p:nvSpPr>
          <p:cNvPr id="3" name="Content Placeholder 2"/>
          <p:cNvSpPr>
            <a:spLocks noGrp="1"/>
          </p:cNvSpPr>
          <p:nvPr>
            <p:ph sz="half" idx="1"/>
          </p:nvPr>
        </p:nvSpPr>
        <p:spPr>
          <a:xfrm>
            <a:off x="457200" y="1295400"/>
            <a:ext cx="3657600" cy="1447800"/>
          </a:xfrm>
        </p:spPr>
        <p:txBody>
          <a:bodyPr>
            <a:normAutofit fontScale="92500"/>
          </a:bodyPr>
          <a:lstStyle/>
          <a:p>
            <a:r>
              <a:rPr lang="en-US" sz="2000" dirty="0" smtClean="0"/>
              <a:t>Evelina Mouzon was born on September 24, 1966. </a:t>
            </a:r>
          </a:p>
          <a:p>
            <a:r>
              <a:rPr lang="en-US" sz="2000" dirty="0" smtClean="0"/>
              <a:t>Sherman Mouzon was born on August 21, 1967.</a:t>
            </a:r>
            <a:endParaRPr lang="en-US" sz="2000" dirty="0"/>
          </a:p>
        </p:txBody>
      </p:sp>
      <p:sp>
        <p:nvSpPr>
          <p:cNvPr id="4" name="Content Placeholder 3"/>
          <p:cNvSpPr>
            <a:spLocks noGrp="1"/>
          </p:cNvSpPr>
          <p:nvPr>
            <p:ph sz="half" idx="2"/>
          </p:nvPr>
        </p:nvSpPr>
        <p:spPr>
          <a:xfrm>
            <a:off x="5257800" y="1295400"/>
            <a:ext cx="3657600" cy="5334000"/>
          </a:xfrm>
        </p:spPr>
        <p:txBody>
          <a:bodyPr>
            <a:normAutofit fontScale="92500"/>
          </a:bodyPr>
          <a:lstStyle/>
          <a:p>
            <a:r>
              <a:rPr lang="en-US" sz="2000" dirty="0" smtClean="0"/>
              <a:t>1966- </a:t>
            </a:r>
            <a:r>
              <a:rPr lang="en-US" sz="2000" dirty="0" smtClean="0"/>
              <a:t>Miranda v. Arizona establishes "Miranda rights" for </a:t>
            </a:r>
            <a:r>
              <a:rPr lang="en-US" sz="2000" dirty="0" smtClean="0"/>
              <a:t>suspects.</a:t>
            </a:r>
          </a:p>
          <a:p>
            <a:r>
              <a:rPr lang="en-US" sz="2000" dirty="0" smtClean="0"/>
              <a:t>1966- Heavyweight boxing champion Muhammad Ali </a:t>
            </a:r>
            <a:r>
              <a:rPr lang="en-US" sz="2000" dirty="0" smtClean="0"/>
              <a:t>declared </a:t>
            </a:r>
            <a:r>
              <a:rPr lang="en-US" sz="2000" dirty="0" smtClean="0"/>
              <a:t>himself a conscientious objector and refused to go to war. </a:t>
            </a:r>
            <a:endParaRPr lang="en-US" sz="2000" dirty="0" smtClean="0"/>
          </a:p>
          <a:p>
            <a:r>
              <a:rPr lang="en-US" sz="2000" dirty="0" smtClean="0"/>
              <a:t>1967- </a:t>
            </a:r>
            <a:r>
              <a:rPr lang="en-US" sz="2000" dirty="0" smtClean="0"/>
              <a:t>at Parkland Hospital, where Oswald had died and where President Kennedy had been pronounced dead after his assassination</a:t>
            </a:r>
            <a:r>
              <a:rPr lang="en-US" sz="2000" dirty="0" smtClean="0"/>
              <a:t>.</a:t>
            </a:r>
          </a:p>
          <a:p>
            <a:r>
              <a:rPr lang="en-US" sz="2000" dirty="0" smtClean="0"/>
              <a:t>1967 – The first Super Bowl is played, with the Green Bay Packers defeating the Kansas City Chiefs 35–10.</a:t>
            </a:r>
          </a:p>
          <a:p>
            <a:endParaRPr lang="en-US" sz="2000" dirty="0" smtClean="0"/>
          </a:p>
          <a:p>
            <a:endParaRPr lang="en-US" dirty="0"/>
          </a:p>
        </p:txBody>
      </p:sp>
      <p:pic>
        <p:nvPicPr>
          <p:cNvPr id="30723" name="Picture 3" descr="C:\Users\lebass\Desktop\Pics\380865_202268083184641_100002043514386_463070_1635780438_n[1].jpg"/>
          <p:cNvPicPr>
            <a:picLocks noChangeAspect="1" noChangeArrowheads="1"/>
          </p:cNvPicPr>
          <p:nvPr/>
        </p:nvPicPr>
        <p:blipFill>
          <a:blip r:embed="rId2" cstate="print"/>
          <a:srcRect/>
          <a:stretch>
            <a:fillRect/>
          </a:stretch>
        </p:blipFill>
        <p:spPr bwMode="auto">
          <a:xfrm>
            <a:off x="0" y="2667000"/>
            <a:ext cx="2743200" cy="4191000"/>
          </a:xfrm>
          <a:prstGeom prst="rect">
            <a:avLst/>
          </a:prstGeom>
          <a:noFill/>
        </p:spPr>
      </p:pic>
      <p:pic>
        <p:nvPicPr>
          <p:cNvPr id="30724" name="Picture 4"/>
          <p:cNvPicPr>
            <a:picLocks noChangeAspect="1" noChangeArrowheads="1"/>
          </p:cNvPicPr>
          <p:nvPr/>
        </p:nvPicPr>
        <p:blipFill>
          <a:blip r:embed="rId3" cstate="print"/>
          <a:srcRect/>
          <a:stretch>
            <a:fillRect/>
          </a:stretch>
        </p:blipFill>
        <p:spPr bwMode="auto">
          <a:xfrm>
            <a:off x="2743200" y="2667000"/>
            <a:ext cx="2362200" cy="4191000"/>
          </a:xfrm>
          <a:prstGeom prst="rect">
            <a:avLst/>
          </a:prstGeom>
          <a:noFill/>
          <a:ln w="9525">
            <a:noFill/>
            <a:miter lim="800000"/>
            <a:headEnd/>
            <a:tailEnd/>
          </a:ln>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7" name="Picture 3" descr="C:\Users\lebass\Desktop\mrianda[1].jpg"/>
          <p:cNvPicPr>
            <a:picLocks noChangeAspect="1" noChangeArrowheads="1"/>
          </p:cNvPicPr>
          <p:nvPr/>
        </p:nvPicPr>
        <p:blipFill>
          <a:blip r:embed="rId2" cstate="print"/>
          <a:srcRect/>
          <a:stretch>
            <a:fillRect/>
          </a:stretch>
        </p:blipFill>
        <p:spPr bwMode="auto">
          <a:xfrm>
            <a:off x="304800" y="254583"/>
            <a:ext cx="3733800" cy="2410432"/>
          </a:xfrm>
          <a:prstGeom prst="rect">
            <a:avLst/>
          </a:prstGeom>
          <a:noFill/>
        </p:spPr>
      </p:pic>
      <p:pic>
        <p:nvPicPr>
          <p:cNvPr id="31749" name="Picture 5" descr="http://cdn.bleacherreport.net/images_root/slides/photos/000/324/953/ali-muhammad-photo-muhammad-ali-6206397_display_image.jpg?1280753780"/>
          <p:cNvPicPr>
            <a:picLocks noChangeAspect="1" noChangeArrowheads="1"/>
          </p:cNvPicPr>
          <p:nvPr/>
        </p:nvPicPr>
        <p:blipFill>
          <a:blip r:embed="rId3" cstate="print"/>
          <a:srcRect/>
          <a:stretch>
            <a:fillRect/>
          </a:stretch>
        </p:blipFill>
        <p:spPr bwMode="auto">
          <a:xfrm>
            <a:off x="5029200" y="228600"/>
            <a:ext cx="3505200" cy="2362200"/>
          </a:xfrm>
          <a:prstGeom prst="rect">
            <a:avLst/>
          </a:prstGeom>
          <a:noFill/>
        </p:spPr>
      </p:pic>
      <p:pic>
        <p:nvPicPr>
          <p:cNvPr id="31753" name="Picture 9" descr="http://t2.gstatic.com/images?q=tbn:ANd9GcRZXFX11LPsbH-sKG0RV0ohahJW3t6oUzpWKQZdCg_EK0w10ntH"/>
          <p:cNvPicPr>
            <a:picLocks noChangeAspect="1" noChangeArrowheads="1"/>
          </p:cNvPicPr>
          <p:nvPr/>
        </p:nvPicPr>
        <p:blipFill>
          <a:blip r:embed="rId4" cstate="print"/>
          <a:srcRect/>
          <a:stretch>
            <a:fillRect/>
          </a:stretch>
        </p:blipFill>
        <p:spPr bwMode="auto">
          <a:xfrm>
            <a:off x="304800" y="3276600"/>
            <a:ext cx="3701277" cy="2562226"/>
          </a:xfrm>
          <a:prstGeom prst="rect">
            <a:avLst/>
          </a:prstGeom>
          <a:noFill/>
        </p:spPr>
      </p:pic>
      <p:pic>
        <p:nvPicPr>
          <p:cNvPr id="31755" name="Picture 11" descr="http://4.bp.blogspot.com/_DD4pVuvVSlE/TUmhk4tMaqI/AAAAAAAAAK8/B2k6d7oPnAw/s1600/img-1967-superbowl_web.jpg"/>
          <p:cNvPicPr>
            <a:picLocks noChangeAspect="1" noChangeArrowheads="1"/>
          </p:cNvPicPr>
          <p:nvPr/>
        </p:nvPicPr>
        <p:blipFill>
          <a:blip r:embed="rId5" cstate="print"/>
          <a:srcRect/>
          <a:stretch>
            <a:fillRect/>
          </a:stretch>
        </p:blipFill>
        <p:spPr bwMode="auto">
          <a:xfrm>
            <a:off x="5181599" y="3276600"/>
            <a:ext cx="3532103" cy="259263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Connecting with U.S. History</a:t>
            </a:r>
            <a:endParaRPr lang="en-US" dirty="0"/>
          </a:p>
        </p:txBody>
      </p:sp>
      <p:sp>
        <p:nvSpPr>
          <p:cNvPr id="4" name="Content Placeholder 3"/>
          <p:cNvSpPr>
            <a:spLocks noGrp="1"/>
          </p:cNvSpPr>
          <p:nvPr>
            <p:ph sz="half" idx="1"/>
          </p:nvPr>
        </p:nvSpPr>
        <p:spPr>
          <a:xfrm>
            <a:off x="457200" y="1600201"/>
            <a:ext cx="3657600" cy="1523999"/>
          </a:xfrm>
        </p:spPr>
        <p:txBody>
          <a:bodyPr>
            <a:normAutofit fontScale="92500" lnSpcReduction="20000"/>
          </a:bodyPr>
          <a:lstStyle/>
          <a:p>
            <a:r>
              <a:rPr lang="en-US" sz="2000" dirty="0" smtClean="0"/>
              <a:t>Herman Mouzon Jr. was born on July 22, 1969.</a:t>
            </a:r>
          </a:p>
          <a:p>
            <a:r>
              <a:rPr lang="en-US" sz="2000" dirty="0" smtClean="0"/>
              <a:t>Kenny Mouzon was born on June 14, 1971. Went on to glory in November 2009.</a:t>
            </a:r>
            <a:endParaRPr lang="en-US" sz="2000" dirty="0"/>
          </a:p>
        </p:txBody>
      </p:sp>
      <p:sp>
        <p:nvSpPr>
          <p:cNvPr id="5" name="Content Placeholder 4"/>
          <p:cNvSpPr>
            <a:spLocks noGrp="1"/>
          </p:cNvSpPr>
          <p:nvPr>
            <p:ph sz="half" idx="2"/>
          </p:nvPr>
        </p:nvSpPr>
        <p:spPr>
          <a:xfrm>
            <a:off x="5257800" y="1447800"/>
            <a:ext cx="3657600" cy="4525963"/>
          </a:xfrm>
        </p:spPr>
        <p:txBody>
          <a:bodyPr>
            <a:normAutofit fontScale="92500" lnSpcReduction="20000"/>
          </a:bodyPr>
          <a:lstStyle/>
          <a:p>
            <a:r>
              <a:rPr lang="en-US" dirty="0" smtClean="0"/>
              <a:t>1969 - Neil Armstrong walks on the </a:t>
            </a:r>
            <a:r>
              <a:rPr lang="en-US" dirty="0" smtClean="0"/>
              <a:t>Moon.</a:t>
            </a:r>
          </a:p>
          <a:p>
            <a:r>
              <a:rPr lang="en-US" dirty="0" smtClean="0"/>
              <a:t>1969 - </a:t>
            </a:r>
            <a:r>
              <a:rPr lang="en-US" i="1" dirty="0" smtClean="0"/>
              <a:t>Sesame Street</a:t>
            </a:r>
            <a:r>
              <a:rPr lang="en-US" dirty="0" smtClean="0"/>
              <a:t> premieres on National Educational Television.</a:t>
            </a:r>
          </a:p>
          <a:p>
            <a:r>
              <a:rPr lang="en-US" dirty="0" smtClean="0"/>
              <a:t>1971 - The landmark situation comedy, </a:t>
            </a:r>
            <a:r>
              <a:rPr lang="en-US" i="1" dirty="0" smtClean="0"/>
              <a:t>All in the Family</a:t>
            </a:r>
            <a:r>
              <a:rPr lang="en-US" dirty="0" smtClean="0"/>
              <a:t>, premieres on CBS.</a:t>
            </a:r>
          </a:p>
          <a:p>
            <a:r>
              <a:rPr lang="en-US" dirty="0" smtClean="0"/>
              <a:t>1971 - 26th Amendment ratified, allowing 18-year-olds to vote.</a:t>
            </a:r>
          </a:p>
          <a:p>
            <a:endParaRPr lang="en-US" dirty="0" smtClean="0"/>
          </a:p>
          <a:p>
            <a:endParaRPr lang="en-US" dirty="0"/>
          </a:p>
        </p:txBody>
      </p:sp>
      <p:pic>
        <p:nvPicPr>
          <p:cNvPr id="35841" name="Picture 1" descr="C:\Users\lebass\AppData\Local\Microsoft\Windows\Temporary Internet Files\Content.Outlook\MLF6O9PI\111411092121 (4).jpg"/>
          <p:cNvPicPr>
            <a:picLocks noChangeAspect="1" noChangeArrowheads="1"/>
          </p:cNvPicPr>
          <p:nvPr/>
        </p:nvPicPr>
        <p:blipFill>
          <a:blip r:embed="rId2" cstate="print"/>
          <a:srcRect/>
          <a:stretch>
            <a:fillRect/>
          </a:stretch>
        </p:blipFill>
        <p:spPr bwMode="auto">
          <a:xfrm>
            <a:off x="2667000" y="2895600"/>
            <a:ext cx="2667000" cy="3962400"/>
          </a:xfrm>
          <a:prstGeom prst="rect">
            <a:avLst/>
          </a:prstGeom>
          <a:noFill/>
        </p:spPr>
      </p:pic>
      <p:pic>
        <p:nvPicPr>
          <p:cNvPr id="35844" name="Picture 4" descr="C:\Users\lebass\Desktop\24928_1406203678455_1333310583_31102182_6565651_n[1].jpg"/>
          <p:cNvPicPr>
            <a:picLocks noChangeAspect="1" noChangeArrowheads="1"/>
          </p:cNvPicPr>
          <p:nvPr/>
        </p:nvPicPr>
        <p:blipFill>
          <a:blip r:embed="rId3" cstate="print"/>
          <a:srcRect/>
          <a:stretch>
            <a:fillRect/>
          </a:stretch>
        </p:blipFill>
        <p:spPr bwMode="auto">
          <a:xfrm>
            <a:off x="0" y="2895600"/>
            <a:ext cx="2667000" cy="396240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AutoShape 2" descr="data:image/jpeg;base64,/9j/4AAQSkZJRgABAQAAAQABAAD/2wBDAAkGBwgHBgkIBwgKCgkLDRYPDQwMDRsUFRAWIB0iIiAdHx8kKDQsJCYxJx8fLT0tMTU3Ojo6Iys/RD84QzQ5Ojf/2wBDAQoKCg0MDRoPDxo3JR8lNzc3Nzc3Nzc3Nzc3Nzc3Nzc3Nzc3Nzc3Nzc3Nzc3Nzc3Nzc3Nzc3Nzc3Nzc3Nzc3Nzf/wAARCACQALQDASIAAhEBAxEB/8QAHAAAAAcBAQAAAAAAAAAAAAAAAAIDBAUGBwEI/8QAPBAAAgEDAwIEAwYEBQQDAQAAAQIDAAQRBRIhMUEGEyJRFGFxBzJSgZGhFSOSsTNCcsHhYqLR8RYl8IL/xAAZAQEBAQEBAQAAAAAAAAAAAAAAAQIDBAX/xAAoEQACAgICAQIFBQAAAAAAAAAAAQIRAyESMUGx0QQTUZHhMnGBwfD/2gAMAwEAAhEDEQA/AMTkkYO3qbqe5onmt+Jv6qEv32+polUB/Mb8Tf1UPNb8Tf1UShUAfzW/E39VDzG/E360Su1aAbzG/E36mu+Y34m/U0ShVAbzG/E36mh5jfib9TRKFQB/Mb8TfqaHmN+Jv1NEoUAfzW/E39VDzW/E39VEoVAH8xvxN/VQ81vxN/VRKFAH81vxN/VQ81vxN/VRKFAH81vxN/VQ8xvxN/VRKFAKea34m/qNdEjZ+836mkq6KoH9o7eW3qP3vc+woUS1+4fr/tQqgay/fb6miUeTBZiCOpouDipYOUK6RiuVAdFCjIuSDkAfOukc/eX9aoCgZrlObS1muGkFvE8pVCWEalsD8qblTnnj61bByuUKFAdrldoUByhXcccUpFDJK4SJS7HstSgJgE9KWtraW4kCRRs7EhcAdycAfmas2g+EpbqS3lv1kWzkyWmjQsqKCAzHHXGRx86tVha6dYCxXbZSzJuvFEc/lOu07VU9dvqw2OTxya6LG/JzllS6IDwt4Zthq9pHrEIkd7lIGsmLK4DE+vHHAwev6VT76EW95PCpyI5GQfkSK1zSTc33ja3tr29UHSJYpJNz70nu5GG8owAwCOAD7Gsp10Aa1fgdrmQf9xrE0r0aiMaFChWTQK6K5QoB5af4bf6qFCz/AMI/6qFAatNp+nybg9vA7dTujHfmmT+H9FkALWMa/MDAp8WkJ5CgljuAPz+lKxRgoGYqWY4PP+1DnZBv4P0SQkhZ429kk4ps3gTTCcreXar/AKVqzoG4LyLuJ+8F6ijLETCJeQhYjIb5ZqWLYf7M/AunW3iqK6aV7n4eFpFimQYD8DPHtmtjFlatKXNtGWBJ3NGOv1qk/Z5C/wDEp5l27Fj2tn2JGMfpV+Vg2cbuO5FDSELoWtvB5s7RwxIcliQgz86wv7VdE0LWL46n4b1TTZb7IF1bRzDcwz/iY+XGflzV6+1rxDov/wAf1HRLlhNf7FZbbacjnh/bA61gFjZS3MzTxDIhmjBAHILNx/aopFSYafwprMTY+DZj/wBLA0zuNG1G3x5tjcDPsu7+1bLDPIshYI2Sgx7jORXJGBcKoyMAEg/t9arlREzD3ieNtsiMh9mBFGhhaeRYoVZ3Y4VVGSa3ZLbzQuY9zOdoiUAsx6VOWngmMk3V8IbG2UZYjHmED3btXJ5/EVbPVDA+8mkZB4e8AXF6gk1IyQguqpBEMu2SOvtV41TwxL4V0631BbWzhtlkETLIN5UOuA79yQee/wBKvC65FbkWXhnSHmK8GeTCRqB3J6/tULr2lWl3fSQeI9Ua+vru32QQ2w2rG/PKj3wRjnOAa5wyNTUpP2O88ceDhGNev4Knstt9z8Fc2vw5hZG8q7aF5IU5kLKQcGTqDnPFEutVu9Ktpr+7S5Uo4laOeJJIzMUHkrxyQY+pPt0plf6pDZBxqk8hurN1SSGSBXhDRkmGP8WDhyc+3uaW07wTfa9K13qHw9jpksxlW9cmKRoySxKRsT1JCjdjAHevoymorZ8iONtg+y5fJjk1SZUZrm+jbD4COBIAzKOzDfwMdzWb+Il2a/qQ9ruUf95r0TYab4M03yLSCMXEtu6qG3FyrDGDngZ+dZNrPgh7vV9QmW92l7mRyvlZAyxPXPzrzfNhJ6Z6PlThuSqzPqFXCXwFeqMxXULcZzIjKB+maQbwJq45WS0f6SH/AHFXkgVahVjPgvWQcCKEn5SikG8J64jFf4e7Ed1ZSP70tAj7P/CP+qhUnb+HtYjUqdOnzn2FCloGiFJFcqdzKwIyy0aOH0qVcHPYAcn6VXT4400OSbO7BB4HpIzn60WTx3ZDmOxuDx0YqBmqcuLLQQViCllGMkMgH70Ix68ldwGAG2gH59Kok/jzUGk3W9taxjHR9zEfnkUmnjrVVAHlWR9iyMcf91Si8Wb39nSkQ6jIBz6F/vV2dVVMt0T1Cs3+wzV7nWtE1K4ukiDrdhB5akAjaD7n3q7+INWg0qwaW6Mio+UV0XO0kcZp0XpDHxj4btfFWjPZyzvCSQ3mRHrjsTjpWVal4J1Pw/pU1joLfEzXd7DtmI9UhUMQuSNqgH1H5j8q0jw74rgvtNW9u5YbWHzfIAdtpeQnCgD3NVnxRr1n/BE06wSS+u4LvzGFtgoz723KDnOVJyeO1YpPZpSZB2ena3btHBrdo8N2QNrQkMsmCQcccHJ6f81bE8LSWUMtzfamttaj07sAt7Dt16cVL/Z5cfxPwpa3N2C5EjYaTrkP0/IjH1FQ32garpVrrenaXq1zIYLhzKV3gBGQblB+RIA/MVjJDlE6/D5OE9eSSGrWloIbLw3p7XV04BEjoVUgdySOfp0pSe08mGO98VagoZsfykOAT+Ff06Dn502sNZ1bxNab9AjWy04yGNLiQYYqDgkDt0PH05oXEek2moy3N3c3Wr36rxDGm8x49gOB26mvP4qv6X5PbpO+n937IbXDaj4kszHpx/g2hKMyXDYSSRfYD/KP3pv4l8QWvgfwvbS6LaC5nuW8iGaVTjcFJ3HuRgduKk9SkUpDdeI8bUYPZ6TbNv3n/KWx94+w6D61X/ESLdQjUfFX8wTZjs9NiJ4B4CjH+Yk43DkdBW7Sl9SfqjXS9ff0K/4W0jU9Xup/Fdy9pbvcB9+o3BVgGB2tsToGG0AE9MdDUzp9hpfxU1xDNdaxcDIkvrhiIlx7scDb29OagPDtnD4YnubfxXEkq28Udxa2csxKQNIWJLdsjGCeTnpUhqfir+Lx/Di8s1twCPJgYBQcY+px8/2qTXLRqORYo2i6aDqq3cqRWmnWa7WxhWAbA7rkc1TLqGaDULlZmdXaZ2AAGMEkjqPbFNdPuCl5AsU8bMsyHO8diOmO9L6xcTy6teNO4kkWd0GBwFViFA/ICkIuOmeXLkjkVoVEp2DAY47lRk0cSBtuQVyMfPFRnnEZ3dew5rqzt0BOB0+ddDzklKR6thwc5B27sDPSkjjgho3IHPpxznmmoupF2KhPpwBj2+lKyTNL63O5u7YwaAdQhSpzEOvZqFIQkbOnehVBUJvAoM25r6FIs8+UjMx/M/8Aipmy8I6HbRjfZtcHu7ksf06Uk/iizQACRznqBG2V68dMUifFMO5GSOdwTwxIXb+VenjI5cmS40vT7ZZHisYR3YeX9/GPlTu3jgR9i2sO0c4CLkftVZfxbOzApaxZOer/AO2etIN4o1BT6/hYxjBC8sPoM9acGS2br4DRY9JnZFABmP3R7ACprUUt7i3YXKB4gckHIBIrMvs28eWtvpsel6jvS4eX+TJsJDFmHB9jzV+8Rz3tu9r/AA1LeW5kk2CO4LbSO+AD15zk9ganXZtbRgn2paRY6Rr5ttPu98csZmeBmz8PyBjPseSM8j6Ux0DXp7zU7WK9uFKw2whjkkA9PPAJA5GOBmth8U+GZdRYavqq2dmtiWlAs4y8kgIAwzNgEd8Y7Cs88dWFmZLXU7LTpbVb4bGtyoVVZSfV34dRkDPY1E03QZbdB16bQxJBHfWzW5JcK53eo9+Dxz/eoTVNWi1e8Wa++GW5PK7dpxjnBI//AHFUdE2gbvSuelO1hQ+oMTk4AI4IquJmzX9AsNU1OymjeQ6ZoqzN5KKNrumF79hkN+WKkDf29hA9h4X074ibBDPjjce5PU8nvxWfaJ4nuLWL4bVzNf2sceIIjJtMZHTkdRj3zV6s/GGnXelCLTJ/4bOF4SaBigPtuxj/AN15ZY3ydHvjmi4pP7eP5+oUrBoNql9qubzWJUUJGDkhjxgfU/n2FQszSWF//EdTZJ9bmQmCAjdHZg/dLDsQMYA+fuTTHUNZ1OwVZtLUXWozEl7t/wCYI07hegyScZx0FU3ytTedzOg8+VyWLTcu3vz171iEXJWjplyqDrt/7X7FgTTI1eeS5PxM9w2+aWVcs59h7AdqWkhgiiKxQ2wwOhjXJ/aoAWGqONptwQT2kBxiu/wx1x8QzKuQDkHP5V260eGUnJ2yZt47cSRlYLchSvKKvvS+qw2/8Su2kjjz575Jx+I1FwWFgj7su0gwcscYqV1RbddU1Asi585yxbtz86jIkNUWPkJHsAJBJGOOh/KlWgy2NvpwCCWzmgNiQbY1QhuQ2cjH/ilEmI53blHAxwKhUINDG3UAn5Hp864trGsnJIBOcilncsxJPPXOBzQGecthcYGBk59qw2UESxgHIyc980KUtmLISw2kHGDQpZShvFDG3w7Xe2GWXbuOMbxyAwJyKlH0S2SISyMTGADuBAz7tzSD6cjTXEkqO8W8iVS3qK8EfUDB6U4Gg2iME1SSdpSi+Sw4DkHJBzxwBwO/7V7+TPPoTn0qxkAs2aVS5yqsoVj7nOK7Domm2oR5oJzMOGcS4yaj9Q1O+W0WWWdJrcSkIsYOMAcHjgDimr+KLSS3S2FuVgyAUKDaB8sdh1o2y0X7wLptu3iyxVdsqRPuxJncpAJB9jjitsu5BDbvNgHy1LfoKxH7ONZsr3xdp8FlI8zpvGW9I2lTng88cc1s+sTi206aUn0hSD/x865mlpFRtvEjaokNhd2vnfGwyygJ6PSjYwQSTlhz+VS3irS7bXNBW1jUIk8sYWRFG6M59J/UAH5ZrObbWFtvH1mGl8wW90Ldi2AduNo6fXOPnWowT+U17Ym3kZ4W3xJt2h0OCCCeMA8VkLoyRY4gjF7aNXQbS20Y3gkMuPkQRThAkKkKFaRoxKwHI9sZ6Aj2pC+vPi768uZESEPdyMyI2VPqxnp3xnpQSYoE52qQCMDIwRwRUdmR9AEwVPHHC9T1704MYGFDZ+Q4wKYLKrAuOvXHzwKcJvRURGITBySclf8AzUZoKbUr6lJY5PB5rhiTeVMeATglc4H5U4ziTzBkPjBYd/ai3DjDDaRnjdgcn3qCxGOMj73JU4wDjikrm2le5jkhvDFGgIeNowSc9OaVtrlZJMsrBiSDuGDT1tuGLLzgUKhiIAx3SFpdoIzvIz3pXW3t4tSu2m84M1wytiPcPft2rsg4zHwo9/enWrrjUblgCSZOcdegrLNeCDYiUxvBFvVwCNw2EA55wen06102qwhhIp56kHNSgSHG5+FIxxSM8SIqsMqM4yw+8cYxUohFqjOy7ZAFJxzxXLh3t5Mc7WOF3DIb35FPvhVOCMqR8qSmtmV2MbZVznHt8vnWJRNITgmaQMQejEHr2oU8hgcqSdrEnrjFCs0UhbOHzZpwZQitKQBGoAyOAPrnNGmt9jrJCQ5f1K2OmR1yeQaFtsdDNGhW4GWDo3q/M8EdfnThLWWOZnEZJyWXBzg468nGea955yJltFslkeCGWM+lx5XSMgcbcdhTA6ZDfXMkl4sVzKf8cyHbLuwMc59u1WUN5CruMqSRemQhhgsRwCvzHtSRniuolkmtonkBJQyEbm7f3+VLLZZfsh8KwW2otqOZR8LGyQxlwygyEEnOPZf3q9eNr34TRmkQp5+8GIP+Ic/7VD/Z7JFp3g1bx1J852ZRtCs2PSOPyqieKvFV5repSb7L4WKwnEA2ybmbnOePu8Bf3qeTV6MpeTVtPm812mV1fcWPIJznr9a9fwSF9PjlZtjNCGLN24Fefk+KmnNq4FvOgaR1kAfggAAr1xjke1abql5Bq/g9meZ4C9uR6pBtXg9AeCfT36ZqeScjGtR8Rw6b4m1JIHaaH4x8SoQQwJ5I/OnOm6hBNcJdW918Q0sm6eKT0yRDIw+ckEdeMCo7SNG06/tXS9t5lvFZsiNmXjPGAeMcijXPhzS47hY1u7q1LcbpCOvt71TWi8QzWtyhA9EyHp2J69fzo5dshQwO44PPHT27iqALG206QNb+JogzE+cG9RI68D3PApG4vIyjFPFbsrgqyi1dSAR/wBWXEUaRHMY7s2zsBKoLYbjjt9RRplZl8tzuQqQWU4K88D58H9qzPQr3QrO7FxfGa7lQbllmUkAj2Hv35qebxxpckvK3CgH0lY+R7d6y4ii3yBRHaizlGAx89ZUycY/yEH3x1pcODFk9CKrVt4ju9QgHwWk3byf5vNVUQfPJPPFdbUdbmtwyWNrExJwj3By2O33cD9alAn5GCq3Jxt5BPTil9XuNmq3KgsPUDkf6RUAk10UDXV3aAFfUhi2np77v3qQ8R+Yb67+EcCYbD6jkD+Wp6d+o7isNbNeBYXKljtO//qx05pK71G0txuuriGJFPJeQCqpdaFquqovm62I0dgXg8ooFPyweamfDmjaJpQb4eFprtcB7iUbiPp2FXivJCWtr62uwz27llUD1FSFP0JptfxXs8ZWymgt93OZkMjdO2CAP3qRlkDBsDJHQdvpTO5lbYqxQBycekOAfn+lRlTKvJ4f1CSRmuvEbeYT2XAA+maFWqOaTYMhv/wCeKFW2LIe1vYXd5lgiM7Z2lF2tsHYnoPpmuw3cc0nlxxecVQAFZFb39PXNRVrcTODBq9lDCC38prYHBOTnepJzn5c011O7gZmaWFZYiU2y7MKD2yrdP1r00cWhxepdQXM0Uai4lTDvFMSPcZycZpC2vA4hklj3XQU5TnEbgjGfb/mpS2v5ZAI5JZV3A4DKXx0OSflinJlaKNlYRuhf0hE4IA9sc/SlsUXnw9cxSeF4be6nt4mt98ZRWOBycHHfg/rWZ3IutHvrm10zT5p4BOXhcnh1xySxOc7s8+1PDCpPxFhdlm6bAWRDjuQRg/lS0eoXDIhZ3GHBZI3LBWGc4z+f1qIqK+BqOoeK5tau5YbIswZxv81lUrgADv0q96bqo03Tfhr5vjVkbfHKwAwCckLjgDPf61Wr25WUStcQwtNjajKMMwHTkHtVeimmup5bR9NmuJUY7PKBycDjp069c55pxNdlm+0OZdQtLPUtDiuIpEcrJKMDaCOnp6DP5VT9G8PfH3//ANpOywYJLwtvZuOOSMY+pqx6NrD6dbS2d159pHcYytw6t3IwD97v1NV+2NtZaxJd2l4YI1LAblZQxHBGQMH3qFQ7PhKINckXm2If4cjjaB9cDnvUhB4Othbl2hS4zgjZOT7/AE61IaS51IRzWciTRx/y3k2cnvzx9SfrUjZKFKxPZSxMV3BgowpOT2PTB6/lUbJsrsXhvT+fM0wpIOcec5AOPfOMZqVhCaWkRa3hijnUtGqovQHBII+Y/ejajrdvpzC2lju1DvtZgoZRzjkdTzTCyv8A4qArqclvEZBiONgQ4yCQMHngd8DpU7KiRGsvK7BZICqrukDMdo7ft1rl1L/JeZB5se31LCdzqOnT9+OelIWsM1jmSxhm2McMkWHQL788Dp9aUl1dkCxXEWnt5qbYnjOHzgcYB4PTt2rNA5FPbyovlylxMNvK/cHzzg1J6tPLPrd3DFbhXCW5DnO1wYUP5f8AFRMkO6MCQZ28lS7bcZ7j/ejai09xezXO1jvEcZjhbbt2xqm4HuRgHH7VmrLYquoQq0nmny3jbYV3BlB/WnhuZhAkkg8uLOQSMAj3yeKrM9jZQw+f8MJZwNwkZBvOO5B4J/enNrdvNfSw6jdG1tZBH8NvQrvYDJznjj/xV4gnXvoo1YMC2NoMagsenHAyT1oq3jOxKQybsbVDED8/fp2pCd1sJVaW4iRQQu58gMG/zfL8+9Gkmhu4pfKkjKhhtmhI5479vlSgOo5rkoDGiKPY5zQo1vFJJEGQjaehUbgR9cUKvEhWdIlgs4Wle6lurqWUZjdAIwMgZ988/oDSly88lyvw3lPC7ekRv5hOQScA9FHB9+lSM2nwPMxTfK21XQqmVGD6ai5dLiBYSKHctgiUbQBjo3uK76OV2GexuhDLPPsESdJmXaFA4OcDOKWtrefHmWUjHdngrgZ7/XgHFIx2ckcxeOeUDg7gMFQQcj96c2afDwjhUgcZeFl9We/TjnHajFiEumXLiNTKY5TtkWW3xh2YEYzzzyM9BUlbwvbRqH2NhwrMM985P1pG2uHe5luIZpEBOQUAKxjuQccg8dqk4rkz52pkkZKheoxwflkYrLsEHqFu89zh3h/lHfHGepPbp78DNMZdUkDCOW3lhmRiGmnPC5BYAkfpmrFFp0cUomtxGHV9zNknBzzhfzxS17DHPGBNkLnlV4zx3/TilopG2dxZmDZcRxyjZ5iqMYEnZB33cg1CvpniLSIpG07+ZaJuKxR7WB6nlDnPA7fvU1eWUMxhuBD64iHLEAcjBGe3b+9NZnttVnNpLHyG88gKVYEckqw+p5HvUNphNAGj6sTJDcJDqUq4SGOZ4N7gc4UHHPXOTTrUnutGeZ7nVFhJUBYZD8Qw+o+8Bz7/AKVC3On3+m3sMVm1zPYMxMschVsLnnGe2Km9UFkY1LL5VsXYhmiIVjjGMjvjmhRObX4ooEGvwNC8qAxXEAPrAYFsDquOOtJaBp3xc93NaTWt3Y8MoRiZVBycHd0+lEgaU2ghiMqoGHlBIyAEyOQ/T34+fypokryXMsAbcFZkWSNzHKuPulsEK4/KpSBI3Eht2guZotQEZcQmK0PoHOPUM/360e58uBlSOSNd5Yh9mCTnhSp9sjOMHinEUl1ZWRnnaW5xGW4AU8DOMjGflTNbqz1xFintbmNt2WV4i8T8D/MOB7j2rNBHbmaONsXF0UadtgAbHB4PPb/1Tq1nURn0EKzEccnI7n58Gu2fhVYp22ytb26tuQKeOuQpyCD9aLPZajaebLpiWiwhi383JJ644HBJPHaqA4jaQlo522jIZGTcvX9ewoTWkFxaeVPbxzxbehJXP69/akZbnVLabdd2l35RUsCuJEPfAIHTA70vb3SzRxNCrqZBknGcfIj3FKAW0QufgJJYphCuEYtkruHRvmMY/Sk9sei3L2Nvasi3GCoiQFJMDBBbtjn26iizxxuVKyvvQ9UO7BwcA+45PFOntZGjTdB5xAwG5VmPH5Z/9UqgLQzeQgjV5olHIRV4Uf8A72oUiszSoHSznwc9ACOp70KA/9k="/>
          <p:cNvSpPr>
            <a:spLocks noChangeAspect="1" noChangeArrowheads="1"/>
          </p:cNvSpPr>
          <p:nvPr/>
        </p:nvSpPr>
        <p:spPr bwMode="auto">
          <a:xfrm>
            <a:off x="63500" y="-531813"/>
            <a:ext cx="1362075" cy="1085851"/>
          </a:xfrm>
          <a:prstGeom prst="rect">
            <a:avLst/>
          </a:prstGeom>
          <a:noFill/>
        </p:spPr>
        <p:txBody>
          <a:bodyPr vert="horz" wrap="square" lIns="91440" tIns="45720" rIns="91440" bIns="45720" numCol="1" anchor="t" anchorCtr="0" compatLnSpc="1">
            <a:prstTxWarp prst="textNoShape">
              <a:avLst/>
            </a:prstTxWarp>
          </a:bodyPr>
          <a:lstStyle/>
          <a:p>
            <a:endParaRPr lang="en-US" dirty="0"/>
          </a:p>
        </p:txBody>
      </p:sp>
      <p:sp>
        <p:nvSpPr>
          <p:cNvPr id="36868" name="AutoShape 4" descr="data:image/jpeg;base64,/9j/4AAQSkZJRgABAQAAAQABAAD/2wBDAAkGBwgHBgkIBwgKCgkLDRYPDQwMDRsUFRAWIB0iIiAdHx8kKDQsJCYxJx8fLT0tMTU3Ojo6Iys/RD84QzQ5Ojf/2wBDAQoKCg0MDRoPDxo3JR8lNzc3Nzc3Nzc3Nzc3Nzc3Nzc3Nzc3Nzc3Nzc3Nzc3Nzc3Nzc3Nzc3Nzc3Nzc3Nzc3Nzf/wAARCACQALQDASIAAhEBAxEB/8QAHAAAAAcBAQAAAAAAAAAAAAAAAAIDBAUGBwEI/8QAPBAAAgEDAwIEAwYEBQQDAQAAAQIDAAQRBRIhMUEGEyJRFGFxBzJSgZGhFSOSsTNCcsHhYqLR8RYl8IL/xAAZAQEBAQEBAQAAAAAAAAAAAAAAAQIDBAX/xAAoEQACAgICAQIFBQAAAAAAAAAAAQIRAyESMUGx0QQTUZHhMnGBwfD/2gAMAwEAAhEDEQA/AMTkkYO3qbqe5onmt+Jv6qEv32+polUB/Mb8Tf1UPNb8Tf1UShUAfzW/E39VDzG/E360Su1aAbzG/E36mu+Y34m/U0ShVAbzG/E36mh5jfib9TRKFQB/Mb8TfqaHmN+Jv1NEoUAfzW/E39VDzW/E39VEoVAH8xvxN/VQ81vxN/VRKFAH81vxN/VQ81vxN/VRKFAH81vxN/VQ8xvxN/VRKFAKea34m/qNdEjZ+836mkq6KoH9o7eW3qP3vc+woUS1+4fr/tQqgay/fb6miUeTBZiCOpouDipYOUK6RiuVAdFCjIuSDkAfOukc/eX9aoCgZrlObS1muGkFvE8pVCWEalsD8qblTnnj61bByuUKFAdrldoUByhXcccUpFDJK4SJS7HstSgJgE9KWtraW4kCRRs7EhcAdycAfmas2g+EpbqS3lv1kWzkyWmjQsqKCAzHHXGRx86tVha6dYCxXbZSzJuvFEc/lOu07VU9dvqw2OTxya6LG/JzllS6IDwt4Zthq9pHrEIkd7lIGsmLK4DE+vHHAwev6VT76EW95PCpyI5GQfkSK1zSTc33ja3tr29UHSJYpJNz70nu5GG8owAwCOAD7Gsp10Aa1fgdrmQf9xrE0r0aiMaFChWTQK6K5QoB5af4bf6qFCz/AMI/6qFAatNp+nybg9vA7dTujHfmmT+H9FkALWMa/MDAp8WkJ5CgljuAPz+lKxRgoGYqWY4PP+1DnZBv4P0SQkhZ429kk4ps3gTTCcreXar/AKVqzoG4LyLuJ+8F6ijLETCJeQhYjIb5ZqWLYf7M/AunW3iqK6aV7n4eFpFimQYD8DPHtmtjFlatKXNtGWBJ3NGOv1qk/Z5C/wDEp5l27Fj2tn2JGMfpV+Vg2cbuO5FDSELoWtvB5s7RwxIcliQgz86wv7VdE0LWL46n4b1TTZb7IF1bRzDcwz/iY+XGflzV6+1rxDov/wAf1HRLlhNf7FZbbacjnh/bA61gFjZS3MzTxDIhmjBAHILNx/aopFSYafwprMTY+DZj/wBLA0zuNG1G3x5tjcDPsu7+1bLDPIshYI2Sgx7jORXJGBcKoyMAEg/t9arlREzD3ieNtsiMh9mBFGhhaeRYoVZ3Y4VVGSa3ZLbzQuY9zOdoiUAsx6VOWngmMk3V8IbG2UZYjHmED3btXJ5/EVbPVDA+8mkZB4e8AXF6gk1IyQguqpBEMu2SOvtV41TwxL4V0631BbWzhtlkETLIN5UOuA79yQee/wBKvC65FbkWXhnSHmK8GeTCRqB3J6/tULr2lWl3fSQeI9Ua+vru32QQ2w2rG/PKj3wRjnOAa5wyNTUpP2O88ceDhGNev4Knstt9z8Fc2vw5hZG8q7aF5IU5kLKQcGTqDnPFEutVu9Ktpr+7S5Uo4laOeJJIzMUHkrxyQY+pPt0plf6pDZBxqk8hurN1SSGSBXhDRkmGP8WDhyc+3uaW07wTfa9K13qHw9jpksxlW9cmKRoySxKRsT1JCjdjAHevoymorZ8iONtg+y5fJjk1SZUZrm+jbD4COBIAzKOzDfwMdzWb+Il2a/qQ9ruUf95r0TYab4M03yLSCMXEtu6qG3FyrDGDngZ+dZNrPgh7vV9QmW92l7mRyvlZAyxPXPzrzfNhJ6Z6PlThuSqzPqFXCXwFeqMxXULcZzIjKB+maQbwJq45WS0f6SH/AHFXkgVahVjPgvWQcCKEn5SikG8J64jFf4e7Ed1ZSP70tAj7P/CP+qhUnb+HtYjUqdOnzn2FCloGiFJFcqdzKwIyy0aOH0qVcHPYAcn6VXT4400OSbO7BB4HpIzn60WTx3ZDmOxuDx0YqBmqcuLLQQViCllGMkMgH70Ix68ldwGAG2gH59Kok/jzUGk3W9taxjHR9zEfnkUmnjrVVAHlWR9iyMcf91Si8Wb39nSkQ6jIBz6F/vV2dVVMt0T1Cs3+wzV7nWtE1K4ukiDrdhB5akAjaD7n3q7+INWg0qwaW6Mio+UV0XO0kcZp0XpDHxj4btfFWjPZyzvCSQ3mRHrjsTjpWVal4J1Pw/pU1joLfEzXd7DtmI9UhUMQuSNqgH1H5j8q0jw74rgvtNW9u5YbWHzfIAdtpeQnCgD3NVnxRr1n/BE06wSS+u4LvzGFtgoz723KDnOVJyeO1YpPZpSZB2ena3btHBrdo8N2QNrQkMsmCQcccHJ6f81bE8LSWUMtzfamttaj07sAt7Dt16cVL/Z5cfxPwpa3N2C5EjYaTrkP0/IjH1FQ32garpVrrenaXq1zIYLhzKV3gBGQblB+RIA/MVjJDlE6/D5OE9eSSGrWloIbLw3p7XV04BEjoVUgdySOfp0pSe08mGO98VagoZsfykOAT+Ff06Dn502sNZ1bxNab9AjWy04yGNLiQYYqDgkDt0PH05oXEek2moy3N3c3Wr36rxDGm8x49gOB26mvP4qv6X5PbpO+n937IbXDaj4kszHpx/g2hKMyXDYSSRfYD/KP3pv4l8QWvgfwvbS6LaC5nuW8iGaVTjcFJ3HuRgduKk9SkUpDdeI8bUYPZ6TbNv3n/KWx94+w6D61X/ESLdQjUfFX8wTZjs9NiJ4B4CjH+Yk43DkdBW7Sl9SfqjXS9ff0K/4W0jU9Xup/Fdy9pbvcB9+o3BVgGB2tsToGG0AE9MdDUzp9hpfxU1xDNdaxcDIkvrhiIlx7scDb29OagPDtnD4YnubfxXEkq28Udxa2csxKQNIWJLdsjGCeTnpUhqfir+Lx/Di8s1twCPJgYBQcY+px8/2qTXLRqORYo2i6aDqq3cqRWmnWa7WxhWAbA7rkc1TLqGaDULlZmdXaZ2AAGMEkjqPbFNdPuCl5AsU8bMsyHO8diOmO9L6xcTy6teNO4kkWd0GBwFViFA/ICkIuOmeXLkjkVoVEp2DAY47lRk0cSBtuQVyMfPFRnnEZ3dew5rqzt0BOB0+ddDzklKR6thwc5B27sDPSkjjgho3IHPpxznmmoupF2KhPpwBj2+lKyTNL63O5u7YwaAdQhSpzEOvZqFIQkbOnehVBUJvAoM25r6FIs8+UjMx/M/8Aipmy8I6HbRjfZtcHu7ksf06Uk/iizQACRznqBG2V68dMUifFMO5GSOdwTwxIXb+VenjI5cmS40vT7ZZHisYR3YeX9/GPlTu3jgR9i2sO0c4CLkftVZfxbOzApaxZOer/AO2etIN4o1BT6/hYxjBC8sPoM9acGS2br4DRY9JnZFABmP3R7ACprUUt7i3YXKB4gckHIBIrMvs28eWtvpsel6jvS4eX+TJsJDFmHB9jzV+8Rz3tu9r/AA1LeW5kk2CO4LbSO+AD15zk9ganXZtbRgn2paRY6Rr5ttPu98csZmeBmz8PyBjPseSM8j6Ux0DXp7zU7WK9uFKw2whjkkA9PPAJA5GOBmth8U+GZdRYavqq2dmtiWlAs4y8kgIAwzNgEd8Y7Cs88dWFmZLXU7LTpbVb4bGtyoVVZSfV34dRkDPY1E03QZbdB16bQxJBHfWzW5JcK53eo9+Dxz/eoTVNWi1e8Wa++GW5PK7dpxjnBI//AHFUdE2gbvSuelO1hQ+oMTk4AI4IquJmzX9AsNU1OymjeQ6ZoqzN5KKNrumF79hkN+WKkDf29hA9h4X074ibBDPjjce5PU8nvxWfaJ4nuLWL4bVzNf2sceIIjJtMZHTkdRj3zV6s/GGnXelCLTJ/4bOF4SaBigPtuxj/AN15ZY3ydHvjmi4pP7eP5+oUrBoNql9qubzWJUUJGDkhjxgfU/n2FQszSWF//EdTZJ9bmQmCAjdHZg/dLDsQMYA+fuTTHUNZ1OwVZtLUXWozEl7t/wCYI07hegyScZx0FU3ytTedzOg8+VyWLTcu3vz171iEXJWjplyqDrt/7X7FgTTI1eeS5PxM9w2+aWVcs59h7AdqWkhgiiKxQ2wwOhjXJ/aoAWGqONptwQT2kBxiu/wx1x8QzKuQDkHP5V260eGUnJ2yZt47cSRlYLchSvKKvvS+qw2/8Su2kjjz575Jx+I1FwWFgj7su0gwcscYqV1RbddU1Asi585yxbtz86jIkNUWPkJHsAJBJGOOh/KlWgy2NvpwCCWzmgNiQbY1QhuQ2cjH/ilEmI53blHAxwKhUINDG3UAn5Hp864trGsnJIBOcilncsxJPPXOBzQGecthcYGBk59qw2UESxgHIyc980KUtmLISw2kHGDQpZShvFDG3w7Xe2GWXbuOMbxyAwJyKlH0S2SISyMTGADuBAz7tzSD6cjTXEkqO8W8iVS3qK8EfUDB6U4Gg2iME1SSdpSi+Sw4DkHJBzxwBwO/7V7+TPPoTn0qxkAs2aVS5yqsoVj7nOK7Domm2oR5oJzMOGcS4yaj9Q1O+W0WWWdJrcSkIsYOMAcHjgDimr+KLSS3S2FuVgyAUKDaB8sdh1o2y0X7wLptu3iyxVdsqRPuxJncpAJB9jjitsu5BDbvNgHy1LfoKxH7ONZsr3xdp8FlI8zpvGW9I2lTng88cc1s+sTi206aUn0hSD/x865mlpFRtvEjaokNhd2vnfGwyygJ6PSjYwQSTlhz+VS3irS7bXNBW1jUIk8sYWRFG6M59J/UAH5ZrObbWFtvH1mGl8wW90Ldi2AduNo6fXOPnWowT+U17Ym3kZ4W3xJt2h0OCCCeMA8VkLoyRY4gjF7aNXQbS20Y3gkMuPkQRThAkKkKFaRoxKwHI9sZ6Aj2pC+vPi768uZESEPdyMyI2VPqxnp3xnpQSYoE52qQCMDIwRwRUdmR9AEwVPHHC9T1704MYGFDZ+Q4wKYLKrAuOvXHzwKcJvRURGITBySclf8AzUZoKbUr6lJY5PB5rhiTeVMeATglc4H5U4ziTzBkPjBYd/ai3DjDDaRnjdgcn3qCxGOMj73JU4wDjikrm2le5jkhvDFGgIeNowSc9OaVtrlZJMsrBiSDuGDT1tuGLLzgUKhiIAx3SFpdoIzvIz3pXW3t4tSu2m84M1wytiPcPft2rsg4zHwo9/enWrrjUblgCSZOcdegrLNeCDYiUxvBFvVwCNw2EA55wen06102qwhhIp56kHNSgSHG5+FIxxSM8SIqsMqM4yw+8cYxUohFqjOy7ZAFJxzxXLh3t5Mc7WOF3DIb35FPvhVOCMqR8qSmtmV2MbZVznHt8vnWJRNITgmaQMQejEHr2oU8hgcqSdrEnrjFCs0UhbOHzZpwZQitKQBGoAyOAPrnNGmt9jrJCQ5f1K2OmR1yeQaFtsdDNGhW4GWDo3q/M8EdfnThLWWOZnEZJyWXBzg468nGea955yJltFslkeCGWM+lx5XSMgcbcdhTA6ZDfXMkl4sVzKf8cyHbLuwMc59u1WUN5CruMqSRemQhhgsRwCvzHtSRniuolkmtonkBJQyEbm7f3+VLLZZfsh8KwW2otqOZR8LGyQxlwygyEEnOPZf3q9eNr34TRmkQp5+8GIP+Ic/7VD/Z7JFp3g1bx1J852ZRtCs2PSOPyqieKvFV5repSb7L4WKwnEA2ybmbnOePu8Bf3qeTV6MpeTVtPm812mV1fcWPIJznr9a9fwSF9PjlZtjNCGLN24Fefk+KmnNq4FvOgaR1kAfggAAr1xjke1abql5Bq/g9meZ4C9uR6pBtXg9AeCfT36ZqeScjGtR8Rw6b4m1JIHaaH4x8SoQQwJ5I/OnOm6hBNcJdW918Q0sm6eKT0yRDIw+ckEdeMCo7SNG06/tXS9t5lvFZsiNmXjPGAeMcijXPhzS47hY1u7q1LcbpCOvt71TWi8QzWtyhA9EyHp2J69fzo5dshQwO44PPHT27iqALG206QNb+JogzE+cG9RI68D3PApG4vIyjFPFbsrgqyi1dSAR/wBWXEUaRHMY7s2zsBKoLYbjjt9RRplZl8tzuQqQWU4K88D58H9qzPQr3QrO7FxfGa7lQbllmUkAj2Hv35qebxxpckvK3CgH0lY+R7d6y4ii3yBRHaizlGAx89ZUycY/yEH3x1pcODFk9CKrVt4ju9QgHwWk3byf5vNVUQfPJPPFdbUdbmtwyWNrExJwj3By2O33cD9alAn5GCq3Jxt5BPTil9XuNmq3KgsPUDkf6RUAk10UDXV3aAFfUhi2np77v3qQ8R+Yb67+EcCYbD6jkD+Wp6d+o7isNbNeBYXKljtO//qx05pK71G0txuuriGJFPJeQCqpdaFquqovm62I0dgXg8ooFPyweamfDmjaJpQb4eFprtcB7iUbiPp2FXivJCWtr62uwz27llUD1FSFP0JptfxXs8ZWymgt93OZkMjdO2CAP3qRlkDBsDJHQdvpTO5lbYqxQBycekOAfn+lRlTKvJ4f1CSRmuvEbeYT2XAA+maFWqOaTYMhv/wCeKFW2LIe1vYXd5lgiM7Z2lF2tsHYnoPpmuw3cc0nlxxecVQAFZFb39PXNRVrcTODBq9lDCC38prYHBOTnepJzn5c011O7gZmaWFZYiU2y7MKD2yrdP1r00cWhxepdQXM0Uai4lTDvFMSPcZycZpC2vA4hklj3XQU5TnEbgjGfb/mpS2v5ZAI5JZV3A4DKXx0OSflinJlaKNlYRuhf0hE4IA9sc/SlsUXnw9cxSeF4be6nt4mt98ZRWOBycHHfg/rWZ3IutHvrm10zT5p4BOXhcnh1xySxOc7s8+1PDCpPxFhdlm6bAWRDjuQRg/lS0eoXDIhZ3GHBZI3LBWGc4z+f1qIqK+BqOoeK5tau5YbIswZxv81lUrgADv0q96bqo03Tfhr5vjVkbfHKwAwCckLjgDPf61Wr25WUStcQwtNjajKMMwHTkHtVeimmup5bR9NmuJUY7PKBycDjp069c55pxNdlm+0OZdQtLPUtDiuIpEcrJKMDaCOnp6DP5VT9G8PfH3//ANpOywYJLwtvZuOOSMY+pqx6NrD6dbS2d159pHcYytw6t3IwD97v1NV+2NtZaxJd2l4YI1LAblZQxHBGQMH3qFQ7PhKINckXm2If4cjjaB9cDnvUhB4Othbl2hS4zgjZOT7/AE61IaS51IRzWciTRx/y3k2cnvzx9SfrUjZKFKxPZSxMV3BgowpOT2PTB6/lUbJsrsXhvT+fM0wpIOcec5AOPfOMZqVhCaWkRa3hijnUtGqovQHBII+Y/ejajrdvpzC2lju1DvtZgoZRzjkdTzTCyv8A4qArqclvEZBiONgQ4yCQMHngd8DpU7KiRGsvK7BZICqrukDMdo7ft1rl1L/JeZB5se31LCdzqOnT9+OelIWsM1jmSxhm2McMkWHQL788Dp9aUl1dkCxXEWnt5qbYnjOHzgcYB4PTt2rNA5FPbyovlylxMNvK/cHzzg1J6tPLPrd3DFbhXCW5DnO1wYUP5f8AFRMkO6MCQZ28lS7bcZ7j/ejai09xezXO1jvEcZjhbbt2xqm4HuRgHH7VmrLYquoQq0nmny3jbYV3BlB/WnhuZhAkkg8uLOQSMAj3yeKrM9jZQw+f8MJZwNwkZBvOO5B4J/enNrdvNfSw6jdG1tZBH8NvQrvYDJznjj/xV4gnXvoo1YMC2NoMagsenHAyT1oq3jOxKQybsbVDED8/fp2pCd1sJVaW4iRQQu58gMG/zfL8+9Gkmhu4pfKkjKhhtmhI5479vlSgOo5rkoDGiKPY5zQo1vFJJEGQjaehUbgR9cUKvEhWdIlgs4Wle6lurqWUZjdAIwMgZ988/oDSly88lyvw3lPC7ekRv5hOQScA9FHB9+lSM2nwPMxTfK21XQqmVGD6ai5dLiBYSKHctgiUbQBjo3uK76OV2GexuhDLPPsESdJmXaFA4OcDOKWtrefHmWUjHdngrgZ7/XgHFIx2ckcxeOeUDg7gMFQQcj96c2afDwjhUgcZeFl9We/TjnHajFiEumXLiNTKY5TtkWW3xh2YEYzzzyM9BUlbwvbRqH2NhwrMM985P1pG2uHe5luIZpEBOQUAKxjuQccg8dqk4rkz52pkkZKheoxwflkYrLsEHqFu89zh3h/lHfHGepPbp78DNMZdUkDCOW3lhmRiGmnPC5BYAkfpmrFFp0cUomtxGHV9zNknBzzhfzxS17DHPGBNkLnlV4zx3/TilopG2dxZmDZcRxyjZ5iqMYEnZB33cg1CvpniLSIpG07+ZaJuKxR7WB6nlDnPA7fvU1eWUMxhuBD64iHLEAcjBGe3b+9NZnttVnNpLHyG88gKVYEckqw+p5HvUNphNAGj6sTJDcJDqUq4SGOZ4N7gc4UHHPXOTTrUnutGeZ7nVFhJUBYZD8Qw+o+8Bz7/AKVC3On3+m3sMVm1zPYMxMschVsLnnGe2Km9UFkY1LL5VsXYhmiIVjjGMjvjmhRObX4ooEGvwNC8qAxXEAPrAYFsDquOOtJaBp3xc93NaTWt3Y8MoRiZVBycHd0+lEgaU2ghiMqoGHlBIyAEyOQ/T34+fypokryXMsAbcFZkWSNzHKuPulsEK4/KpSBI3Eht2guZotQEZcQmK0PoHOPUM/360e58uBlSOSNd5Yh9mCTnhSp9sjOMHinEUl1ZWRnnaW5xGW4AU8DOMjGflTNbqz1xFintbmNt2WV4i8T8D/MOB7j2rNBHbmaONsXF0UadtgAbHB4PPb/1Tq1nURn0EKzEccnI7n58Gu2fhVYp22ytb26tuQKeOuQpyCD9aLPZajaebLpiWiwhi383JJ644HBJPHaqA4jaQlo522jIZGTcvX9ewoTWkFxaeVPbxzxbehJXP69/akZbnVLabdd2l35RUsCuJEPfAIHTA70vb3SzRxNCrqZBknGcfIj3FKAW0QufgJJYphCuEYtkruHRvmMY/Sk9sei3L2Nvasi3GCoiQFJMDBBbtjn26iizxxuVKyvvQ9UO7BwcA+45PFOntZGjTdB5xAwG5VmPH5Z/9UqgLQzeQgjV5olHIRV4Uf8A72oUiszSoHSznwc9ACOp70KA/9k="/>
          <p:cNvSpPr>
            <a:spLocks noChangeAspect="1" noChangeArrowheads="1"/>
          </p:cNvSpPr>
          <p:nvPr/>
        </p:nvSpPr>
        <p:spPr bwMode="auto">
          <a:xfrm>
            <a:off x="63500" y="-531813"/>
            <a:ext cx="1362075" cy="1085851"/>
          </a:xfrm>
          <a:prstGeom prst="rect">
            <a:avLst/>
          </a:prstGeom>
          <a:noFill/>
        </p:spPr>
        <p:txBody>
          <a:bodyPr vert="horz" wrap="square" lIns="91440" tIns="45720" rIns="91440" bIns="45720" numCol="1" anchor="t" anchorCtr="0" compatLnSpc="1">
            <a:prstTxWarp prst="textNoShape">
              <a:avLst/>
            </a:prstTxWarp>
          </a:bodyPr>
          <a:lstStyle/>
          <a:p>
            <a:endParaRPr lang="en-US" dirty="0"/>
          </a:p>
        </p:txBody>
      </p:sp>
      <p:pic>
        <p:nvPicPr>
          <p:cNvPr id="36870" name="Picture 6" descr="http://4.bp.blogspot.com/_9ek-Xgr_ZyQ/SsUym62NWEI/AAAAAAAAAEs/u4JXuUx8jgQ/s320/1Neil_Armstrong_auf_dem_Mond.jpg"/>
          <p:cNvPicPr>
            <a:picLocks noChangeAspect="1" noChangeArrowheads="1"/>
          </p:cNvPicPr>
          <p:nvPr/>
        </p:nvPicPr>
        <p:blipFill>
          <a:blip r:embed="rId2" cstate="print"/>
          <a:srcRect/>
          <a:stretch>
            <a:fillRect/>
          </a:stretch>
        </p:blipFill>
        <p:spPr bwMode="auto">
          <a:xfrm>
            <a:off x="0" y="990600"/>
            <a:ext cx="2952750" cy="2362200"/>
          </a:xfrm>
          <a:prstGeom prst="rect">
            <a:avLst/>
          </a:prstGeom>
          <a:noFill/>
        </p:spPr>
      </p:pic>
      <p:pic>
        <p:nvPicPr>
          <p:cNvPr id="36872" name="Picture 8" descr="http://t3.gstatic.com/images?q=tbn:ANd9GcTKZjwiC0KhtE7wbOKhu1YPMzxLQU1_Tpxadbc1MpqGrA-bXwJ0"/>
          <p:cNvPicPr>
            <a:picLocks noChangeAspect="1" noChangeArrowheads="1"/>
          </p:cNvPicPr>
          <p:nvPr/>
        </p:nvPicPr>
        <p:blipFill>
          <a:blip r:embed="rId3" cstate="print"/>
          <a:srcRect/>
          <a:stretch>
            <a:fillRect/>
          </a:stretch>
        </p:blipFill>
        <p:spPr bwMode="auto">
          <a:xfrm>
            <a:off x="3048000" y="990600"/>
            <a:ext cx="3072384" cy="2438400"/>
          </a:xfrm>
          <a:prstGeom prst="rect">
            <a:avLst/>
          </a:prstGeom>
          <a:noFill/>
        </p:spPr>
      </p:pic>
      <p:pic>
        <p:nvPicPr>
          <p:cNvPr id="36874" name="Picture 10" descr="http://t2.gstatic.com/images?q=tbn:ANd9GcRKNtdfYmmWBZdZT_HeXBivnZobkE421Z7oN7jO-Zcq0Lqr7qp1xQ"/>
          <p:cNvPicPr>
            <a:picLocks noChangeAspect="1" noChangeArrowheads="1"/>
          </p:cNvPicPr>
          <p:nvPr/>
        </p:nvPicPr>
        <p:blipFill>
          <a:blip r:embed="rId4" cstate="print"/>
          <a:srcRect/>
          <a:stretch>
            <a:fillRect/>
          </a:stretch>
        </p:blipFill>
        <p:spPr bwMode="auto">
          <a:xfrm>
            <a:off x="6248400" y="990600"/>
            <a:ext cx="2743200" cy="2352676"/>
          </a:xfrm>
          <a:prstGeom prst="rect">
            <a:avLst/>
          </a:prstGeom>
          <a:noFill/>
        </p:spPr>
      </p:pic>
      <p:pic>
        <p:nvPicPr>
          <p:cNvPr id="36876" name="Picture 12" descr="http://t2.gstatic.com/images?q=tbn:ANd9GcQaelQLiuq4uVW3kne9eaELDidh8KWpXRZ2ttDPiQoyvPURCBGv"/>
          <p:cNvPicPr>
            <a:picLocks noChangeAspect="1" noChangeArrowheads="1"/>
          </p:cNvPicPr>
          <p:nvPr/>
        </p:nvPicPr>
        <p:blipFill>
          <a:blip r:embed="rId5" cstate="print"/>
          <a:srcRect/>
          <a:stretch>
            <a:fillRect/>
          </a:stretch>
        </p:blipFill>
        <p:spPr bwMode="auto">
          <a:xfrm>
            <a:off x="2880049" y="3810000"/>
            <a:ext cx="3596951" cy="2743200"/>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Connecting with History</a:t>
            </a:r>
            <a:endParaRPr lang="en-US" dirty="0"/>
          </a:p>
        </p:txBody>
      </p:sp>
      <p:sp>
        <p:nvSpPr>
          <p:cNvPr id="4" name="Content Placeholder 3"/>
          <p:cNvSpPr>
            <a:spLocks noGrp="1"/>
          </p:cNvSpPr>
          <p:nvPr>
            <p:ph sz="half" idx="1"/>
          </p:nvPr>
        </p:nvSpPr>
        <p:spPr>
          <a:xfrm>
            <a:off x="457200" y="1600201"/>
            <a:ext cx="3657600" cy="1905000"/>
          </a:xfrm>
        </p:spPr>
        <p:txBody>
          <a:bodyPr>
            <a:normAutofit fontScale="92500" lnSpcReduction="10000"/>
          </a:bodyPr>
          <a:lstStyle/>
          <a:p>
            <a:r>
              <a:rPr lang="en-US" sz="2000" dirty="0" smtClean="0"/>
              <a:t>Gwendolyn Mouzon-</a:t>
            </a:r>
            <a:r>
              <a:rPr lang="en-US" sz="2000" dirty="0" smtClean="0"/>
              <a:t>Morant</a:t>
            </a:r>
            <a:r>
              <a:rPr lang="en-US" sz="2000" dirty="0" smtClean="0"/>
              <a:t> was born on July 15, 1974.</a:t>
            </a:r>
          </a:p>
          <a:p>
            <a:r>
              <a:rPr lang="en-US" sz="2000" dirty="0" smtClean="0"/>
              <a:t>Latoya Mouzon was born on October 29, 1977.</a:t>
            </a:r>
            <a:endParaRPr lang="en-US" sz="2000" dirty="0"/>
          </a:p>
        </p:txBody>
      </p:sp>
      <p:sp>
        <p:nvSpPr>
          <p:cNvPr id="5" name="Content Placeholder 4"/>
          <p:cNvSpPr>
            <a:spLocks noGrp="1"/>
          </p:cNvSpPr>
          <p:nvPr>
            <p:ph sz="half" idx="2"/>
          </p:nvPr>
        </p:nvSpPr>
        <p:spPr>
          <a:xfrm>
            <a:off x="4267200" y="1600200"/>
            <a:ext cx="3657600" cy="5105400"/>
          </a:xfrm>
        </p:spPr>
        <p:txBody>
          <a:bodyPr>
            <a:normAutofit fontScale="92500" lnSpcReduction="10000"/>
          </a:bodyPr>
          <a:lstStyle/>
          <a:p>
            <a:r>
              <a:rPr lang="en-US" sz="1700" dirty="0" smtClean="0"/>
              <a:t>1974 - Hank Aaron of the Atlanta Braves breaks Babe Ruth's home run record by hitting his 715th career home run.</a:t>
            </a:r>
          </a:p>
          <a:p>
            <a:r>
              <a:rPr lang="en-US" sz="1700" dirty="0" smtClean="0"/>
              <a:t>1974 - President Nixon resigns, becoming the first (and as of 2011, the only) President to step down. Vice president Ford becomes President, the first to do so by succession rather than election</a:t>
            </a:r>
            <a:r>
              <a:rPr lang="en-US" sz="1700" dirty="0" smtClean="0"/>
              <a:t>.</a:t>
            </a:r>
          </a:p>
          <a:p>
            <a:r>
              <a:rPr lang="en-US" sz="1700" dirty="0" smtClean="0"/>
              <a:t>1977 - Elvis Presley, the king of rock and roll dies in his home in Graceland at age 42. 75,000 fans lined the streets of Memphis for this funeral</a:t>
            </a:r>
          </a:p>
          <a:p>
            <a:r>
              <a:rPr lang="en-US" sz="1700" dirty="0" smtClean="0"/>
              <a:t>1977 - Atari 2600 becomes the first successful home video game system, popularizes the use of microprocessor based hardware and cartridges containing game </a:t>
            </a:r>
            <a:r>
              <a:rPr lang="en-US" sz="1700" dirty="0" smtClean="0"/>
              <a:t>code</a:t>
            </a:r>
            <a:r>
              <a:rPr lang="en-US" sz="1800" dirty="0" smtClean="0"/>
              <a:t>.</a:t>
            </a:r>
            <a:endParaRPr lang="en-US" sz="1800" dirty="0" smtClean="0"/>
          </a:p>
          <a:p>
            <a:endParaRPr lang="en-US" sz="1800" dirty="0" smtClean="0"/>
          </a:p>
        </p:txBody>
      </p:sp>
      <p:pic>
        <p:nvPicPr>
          <p:cNvPr id="34817" name="Picture 1" descr="C:\Users\lebass\Desktop\379785_2821459738972_1333310583_33052157_1283193909_n[1].jpg"/>
          <p:cNvPicPr>
            <a:picLocks noChangeAspect="1" noChangeArrowheads="1"/>
          </p:cNvPicPr>
          <p:nvPr/>
        </p:nvPicPr>
        <p:blipFill>
          <a:blip r:embed="rId2" cstate="print"/>
          <a:srcRect/>
          <a:stretch>
            <a:fillRect/>
          </a:stretch>
        </p:blipFill>
        <p:spPr bwMode="auto">
          <a:xfrm>
            <a:off x="0" y="2971800"/>
            <a:ext cx="2057400" cy="3886200"/>
          </a:xfrm>
          <a:prstGeom prst="rect">
            <a:avLst/>
          </a:prstGeom>
          <a:noFill/>
        </p:spPr>
      </p:pic>
      <p:pic>
        <p:nvPicPr>
          <p:cNvPr id="34818" name="Picture 2" descr="C:\Users\lebass\Desktop\376231_109628322487558_100003211711073_45084_507867092_n[1].jpg"/>
          <p:cNvPicPr>
            <a:picLocks noChangeAspect="1" noChangeArrowheads="1"/>
          </p:cNvPicPr>
          <p:nvPr/>
        </p:nvPicPr>
        <p:blipFill>
          <a:blip r:embed="rId3" cstate="print"/>
          <a:srcRect/>
          <a:stretch>
            <a:fillRect/>
          </a:stretch>
        </p:blipFill>
        <p:spPr bwMode="auto">
          <a:xfrm>
            <a:off x="2057400" y="2971800"/>
            <a:ext cx="2238818" cy="3886200"/>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descr="http://t1.gstatic.com/images?q=tbn:ANd9GcQLN5XcePdXmTi5iY2pY7DAKHs7qlxIIFDe39hk6bgK-ZhdoqB1"/>
          <p:cNvPicPr>
            <a:picLocks noChangeAspect="1" noChangeArrowheads="1"/>
          </p:cNvPicPr>
          <p:nvPr/>
        </p:nvPicPr>
        <p:blipFill>
          <a:blip r:embed="rId2" cstate="print"/>
          <a:srcRect/>
          <a:stretch>
            <a:fillRect/>
          </a:stretch>
        </p:blipFill>
        <p:spPr bwMode="auto">
          <a:xfrm>
            <a:off x="228600" y="3200399"/>
            <a:ext cx="3124200" cy="3657601"/>
          </a:xfrm>
          <a:prstGeom prst="rect">
            <a:avLst/>
          </a:prstGeom>
          <a:noFill/>
        </p:spPr>
      </p:pic>
      <p:sp>
        <p:nvSpPr>
          <p:cNvPr id="37892" name="AutoShape 4" descr="data:image/jpeg;base64,/9j/4AAQSkZJRgABAQAAAQABAAD/2wBDAAkGBwgHBgkIBwgKCgkLDRYPDQwMDRsUFRAWIB0iIiAdHx8kKDQsJCYxJx8fLT0tMTU3Ojo6Iys/RD84QzQ5Ojf/2wBDAQoKCg0MDRoPDxo3JR8lNzc3Nzc3Nzc3Nzc3Nzc3Nzc3Nzc3Nzc3Nzc3Nzc3Nzc3Nzc3Nzc3Nzc3Nzc3Nzc3Nzf/wAARCACPALYDASIAAhEBAxEB/8QAHAAAAgIDAQEAAAAAAAAAAAAABAYDBQACBwEI/8QATRAAAgEDAwIEAwYBBgoGCwAAAQIDBAURABIhBjETIkFRFGFxByMygZGhFSQzQmKx0RY2N0NSZLKzwcIXJjRUgvAlY3N0hJSio9Lh8f/EABQBAQAAAAAAAAAAAAAAAAAAAAD/xAAUEQEAAAAAAAAAAAAAAAAAAAAA/9oADAMBAAIRAxEAPwDsFT8RJcUhiqXgTwS5CorFjuA9QffUMswhm8GW8sku0ttaOMHA7n8PbXtfMkNyXxpDCklK6iXHCtuX19+f20EjR+GUkvwkJXarmNd4+eccnt+mgINdT7lB6gUbhkZ8IA4ODzj31PKlQlK1RFcpZVC718kZVh+S6DcxOFUXoLtxjbEmc5Py9cgY+Wpo5I1o54jXPVSOu1R4eMD0AAH76AjqCqnobJXVdIadZ4YHkRqlsRKQCcuf9Edz9NIdn6t6uqA71ENknpqLxWq5qWV13bI93h7GG5WyyZPpyCNOfWVplv3S9ztVPII5qqBkRicDd3GT7EjB0i2mx3uQVznp0UddOtTJV1M9QjLNJIoBSHGSqkomSfQep0Dr011LR3Pp6C41NXSRyinjlrFWQbYGZAxByePxDvoHrbqOutVlpbpYFo6xXcSNExLPUQ43N4WCOdoLZ54HY6TKPpe61VtlpqOmp2qaE22OYM2EleBfvFVypDHnGewOR3Gmq701fQTWCgsfT9FOKdXKtLOUjp0G1fDDbSSSrE89wp40BVt6kmf4q63WrtVLYDGj0kokbxHDgEFycAHvwM9/lknUvV9klDiWuip2WtaiCTNtZpR2AB9+49wQfXSYfs/uFGlPQ0kNNUWynuskop5Zin8mljwyA7TwGZ/n/bqW49J34X+Sso6OhemW6U1dGBUFCVWEwsgXacY4bv20F91R1alN0fU3/p6roKqODzb3YskmDgquCPN6d+PY6jtHVlTN1HX0NzFDBRU9ElWk6yEEBmZSHzwDx2/vwFvqXpi3WL7KqHp67VdI9SjPFSVM/wB3Es7mR8kngYXeAT7e51WU1GnVd0vLdOVFDLLBS0eQZhiWSOcynBXPBAC7vfQdNk6w6bipYaiW9USwzK7IxlHIX8X6Z1U9LdYxV5ljutRBHVT3KopqGGNCDIkbBeB3PHJP17araXo+70tysdZsopBBcaysqo2kI8MThsKvl823PfjJx9dR9PdIX+z9Sy3aJ6RUqq6pNVCZncPTuzOjDI8rqxIwBg5OSNAN1X1Z1Fbb/PFbrnZfh1keNaapiZQNkYkbMoPDBfMc4Ayo5zpgsfVQplqKXqW52oT0bQQPNBOSXkdRksuBtG44H0PbS7cOirrTdQV0lJbaW60VXUVFXStUVJj+FmnXbLvGDuXA4x2z+Yl6o6Gv12p7/BFPRO1xoqKJZZHZMvDJubKheAecfkPfQO1D1TYrhUx01HdKaWaQOyor8kIdrfodaN1f0+KKorBdaZ6enlMMjo27zgZKgDuce2k2i6IvtPdmqWNAUlrLlIx8RjtjqQu0/h5IK9v31AvRN6i6fs1Gtvt7V1O/38sVZJEcLE0QfxFAPKkcAcbe/Og6bSVcNdSRVNMxeGVQ6NgjcD2POqy4Vt7iqJI6C1RTRLysslSFD8D05PuOfb89EdP0M1rsdBQVVQamamgSJ5jnzlRjPPOqe9OY7pNslRJNgZNxjypCk5GQT6c5zgZxoCDX9Tky7bLRBFVjHurcF2wcDhcAEhRnPY59MaHkrusnjDRWW1o+eVlr27cc5Ce+f0z8tV0wi8J0EkKI8pBP3WG2nsuVwcZbOee2oHjpEkDzJTII4wiynwtrqVOBk9iQSR2B/TIPNskqZKGJq9YVqiPvVgcugPyJAJH5DWaquj0RLdMkbNhKh1KuFG1gcEYU476zQGXasqaTwvhYPFLZ3DDccj1Cn598aDa5XAt93Em3+s2D2+Y1fY/XWaCnevqVSLDozkjxF3KNn0Pr+3fWkFwrHn2zbY4ucyBlb6YAHOrvHz0m/aRd75YaGmuFiC1LCbEtG8YPiIqs7FT3Bwp9/poLuprJEjzBUrI+Rw0ZUfrg6H/iNcM48E+w3Nz/APb+uhrbeJOols9zs9y8K31kTNJAYldgwA8u7PlIOQRz8saqumLv1Bfbh1TRNcYImtlUaakdaUHJycM/PPYZAx6/kF81yrwceEhG485bge/83owVi/8AfH/+Wb+7Sd0n1Heuoaf4CSsSlvtJXPFco/hwUijX1Ud+eyknuW7gaubZeKrqG6Xalt1YsFPapBTNL4au00wGWJzwFB4wMHOeRoLg1q4JWqZj7Cnb+7VdTXa5yEiop4owFz5S7ZbI4/B27nPyHHOlG49d3+o6To77ZKeJ6mGraluFuaPd5o1ZnKNnPZe2DwfcctNFezfnslws1x22+uVjJEI1Y5UZK59DnIP04xoMqqme400sFztcE0XlKxSIZFYg858nGBkjv+WtLdIaWpEsdnjpndRG8kMT5EYOQMeGO2T/APvVh1rWVds6WudxoJhHPSU7zpuQMG2gnBB9NJ83Vl8t9p6Pujzx1ovUsMdTSGEBh4i53RleRjnvnPHbQNP8Xup7W8r8iJOOf/Z6lmuNeEHg0rOwbBDLIoxtHP8AN5/FkfQZ+Wl+4X2uo+s7jbaq7vBbKW2fHmRYY96+ZsjJBBAA44zryrvl06coCnUNyYwT3XwIro0Cr4VM0YcMQBtzuymcYzzoG/4kYGZqsH5UrH/k0PXVdVHSl7eJZ5wyhY5oWjUjI3HOw9hkjjvpdrK26S0l1qLVf/iLctB49JW06wyFZVZiysdpUjG0dgcZ9RnVdQ9TXQdNdK0z3Jpbv1C4zUyRxgwJt3OUUKFOOAMg8tk57EGaW6XlWAWhyPEwDtk/Djufu+/y1ot3vDB91Fs5OzKyHI9M/d8fvqRqO9pfRTx3Ooa1TUUv3vhReJTz7owuDtwRtLkAqec5zwAr9J9TXc3iu6W6mr3SsmV5bXckjjVpo8kYC7du4YzjB9fbkGiK63NpkEtM0cTOQzCJyVXHBxs5OfTRxqY2beZZifQmgfP+zpQpup2oYOnqXqDqBqZrhQNVSV8yxR7pPJiMeXaoG4nt/RHPu09LT3GYXBbjULVIlTilqURVSaEopBGODySCfcHsMAAQKqI93nP/AMA//wCOgZq25uoFNTsDzkPG4H9X/N//AM0xY17oKqwvXyU8rXEkyeIduU24XA91X1zrNWus0GazQ9xq46ChnrJgxigQyPtGTtHJ41Ry9Z2uFWaaOsRUoP4g+6AjZB/pEeh/q9/loGQ9tLHUtdBT3exxTeM+KxnfbCzqiGGVcsQMAZIH5+2rS3XiC4TSwxRVMckcccpE0e3Kvnbg9j+E8emhqPqSkrKeKemgq3jmqJKdCIwPOm7dnngAowz24+mgU+nenq3pXr2opqUk9OVkE1ZAgTy00uVDID6Ag5A9gPY5G6BuUNuvHW1XXx1UMU1xaeHdSyZljBbBQbfNnjgc8jThSdYWeoVXeaSnjenkqkknTarRRkB2z6AEjvjPpnWVHV1upaOorKqKshhgplqnMkBU+ExwrY754Pl/EMcgcZBGkrJ7N1XbOrKeOeWmvcRjudJFTOXhH+bYgLkleFJPPB9+LvpGGLpe69SNWPJ8Ncas3Glm8MkSK4yVGB+IHjb37av6i/08k6U38tgq2kVI4AihpSys2Bk44VGPcYx78aMoGNdSpURVVYqOSAJFVW4OORt47aDn/S9G3TVtta3ndFWV94kr54RGzeAjxSKN2AQPQH5nGirB03W9MfaJ8NRg/wCDlWktXBGq+WnmwFZM+gIOQP07HLlbKmG60hqqG5zywCWSLeFQAlGKtjy9sg86qaXqeiq6pKanqLo7vswfAULh1ZkJOOAwRiM/LtkZAn7RH/6kXqLazSTUckUSIpZncqcAADXPbbJPYf8AAe6UtsqJacUZormqUjM8Um1SDtxkHPqBzg6eaHqu21ptZjq7gq3UOaR5IVUOEBJJ48owpIJ7jtrKTq2gqo6RqWS4zLWVEsFMwSMeK0eS5GSMAbTycDj6ZBRu9NQXzr+ta+W6b4KeyrTPIaOSQQzbjkK2z8S5yCPbVrPeqm9Q4qbDV1Nle5/CyU1TREs1OsG7xthGQPEwR68Y78aajeaVLQlznnqYYWk8JY3Vd7Sb9gUAdyW4Gh6jqGnhjO5K4zrWJRvToULJKyqyjvggqynIJxnnGDoFBLBb7RNe6rpqnrI7VVW1oJKZIJSr1LHC7FIz27nGBkc99D0Nnq2sXRN0WiqzU9POI6ymaFlcIygMVUjz48p4zxnHPGn9btTC2TXCqlqqWKKTwm8YrktuCjGMg5YgDBwcjQNT1RS0zVislxY0tXHRuQY+ZZMbFXnnO5fpnnsdBS0ZrG+0KquYnvDdNJQNIu6WcxmoDLuAjJyRtJwAMZzjkaHvVlPWPSMFTaVqqK+2qVpqN5oGhkDBidnmA4YYPB4OM9iNN0HU0E9XLTx0dYxgqhSTPhCqSEKcHDZIwy8gcZA0bFd6Se511vp5DLVUMaPOi4wu8Eque27C5x7Ee+gSzTU9Rb7HbepbG9Vav4ZGzyNSsxpZxgAHA3LkE59sc99W32d2ZLLDdYqBZ47RLWeJb45925UKLuwG5A37sZ+vrqxp+qaGfpd+oxHUpb1iabMibXMY7sFz24OPf07jXg6oovj5KKSGohqloTWiOQKN8Y74O7GR6gnjQMA7azVD/hLTMzCKmqZDE0aVGwKfh3fG1G83LcjIXOMgnuNWNquMNypBUwLIqFnUCRCpO1ipOPUZHB9eNAbrNZrNAvdc0dddOm6i226AyvVlYZcOo2xFh4h5I527gPnjS1XdN3WVr2kNFMY6+ppaZGapVitDHgv+Js5JMmB/WGui41z+Na66XzqCdVqWoYpgkDx1TqAYERiqqDjLuzA+4XBGgY7HR1lLbKuDwTA3iS/DfESeI5DEtl2BP9JjgZ4GBqmobXeqHo+moaalK3CktzxKGlQiWqdcGTOfwgljzyd3bVQt9q6Kz2q61EklRUT2mpuVxwx2bCgZEHOBhiqr8geTkkhUtRW0HT90gkuEouNvti0ckD1DOaiqmRHWXJ54MgUY5/bQHjom4Cgmti06GjSlolgklm3SHw2BmhPOAG2jgYXJPvqwu9nvt0jqYKuGWSknuUDpEssQaKljKvgnjLFweMnAxznkmdLmen6jrLXHNNNR0Nvpo5ZZZC+ak7i3J/pFdpP1B9eV3qeSspuo674VK2aP4+3t93M4GHLAoozjzEAsO2Dk6C1n6fra61R264W2Z6WHe9PKlWoq4ZARsfxN3LHzknP9IDB50wSU1zWyUVuOZaiSNIquqQqAnHnbBIySfYeuflpZuW23X+hglqJVit1DU3a4nxX2uzcIpJP4N28gemwaiate0fZo1KZpZL5NQRyeGZWZxNO22PknIBc4HPG0+2gYuhrdW2u0VNJcacQn46oliAKEGN5C44UkD8R49NV62u8R2jqieKgK3O4zOaWN5UKovhrGhyDxgDOP00y2vwY6c0FPUGaSjVYpXZi5D7c+YnueQSM+ukqy0zx110rzW19QtvrUpqRDOzfEskOHyM4yzyMTx/QHHl0G9d0tXTx22Omo3jjtCIIYmmTE4WB1CcHgFnIOe6g++h4elLoKa0xVNBLKaC2vGQlUiCWqkdWkJOfwkqcnnIY8aH/ilfWdEJSNLLPcqy/SUSOGaMn79mbBzlAI1b6Aanqa0VvSNJUUaSRXS83GGkkiaZvuZFfbIikHyhVjfkd8E855BqvFpqrhDY5piJJ7fVR1U0UeFErBGUgZOBgtuGT6d9Lc/RtxrbtDJXlvh6qtqK6skhmCvCzRGKFUPfyJ3PvjHHa2p6p6HpK8Xa2xhq9YJJTTKzyxxzpH+BcnnBGDjGTn1Olu8V1ZZqMwwzNU1KWFnr5Cc+NVzMiwE85BL+JgDGBwOw0HSnpYfhBTmnjkiRQFiKjaduMcHj0GkK39L3mOottRV0mZBd6i414WqBVtwYRKoJwcAoOe236aDuVpq6SyW6jcSQ3OtqYKBU+IfEqwuXaQsP6TqjZbAJDAHtqW9LLQVlAsUUnxi01ReaijjlbauyJY1iAJ/DvIOOxKk6A7pyy3uzKKkWxXuE3jzVZNSpjeR5GcKgJ8uSy5bAJCDuca9/gN+oarqGehRppa+3Rw080skanxh4hYtjGBmTOe/B+Whr5D8J0OsqVtRNeamiWMSCVgZZ6gqiucHAwxOMdhnHbTD0nTFWq5JD4VWoFNNAkrSRoUZirZPd2VlLdu40FbX2q9T2KKx0tuWG3otLBgzIWMSsDKSO2NqhVGeSTnGNT3Pp6tu1RTVmz4KeC4lnBcMJaUoI3Tg+qgcehGl74Oqp6PqS7W+sqi9unENC0k7OjGOHY7MM8+eR2OfVR7al6inmpf4naKF6goaWkonnEhLfFzSAKdxP4wrbj64Kn20F1brFeqGrp6eCfZRm51NVWy71zPG+5kUKQTkHaD24HGfS9ggEl/kma3xqtLTrFT1eTuO45dAuOANqHI9/lpftdfV013v0NGJHoo3p6SiB86tOEYysozkhQV3D3U+udU8M0tRY+kZ1qmkuH8TenDzKT4v86H3gHHAG7HbKjQdOU6zQtroILbRR01MpCIO5OSx9WPzPc6zQSTVMERVJpUjLnChmALH5aHjgobVTyCmjgpEJLHACqWx3P9+qvrFbeKSnkuQmCmXwlaHYGUsrc5bt2Izn19s6ohTdMQRNFJWT+KuYWjdlaSMEhSSceg+ZwDj2GgYfhKKaidvh7W1LUOCx25RznAzxzzqOoprZJAaqogtDRnEZldePJkAE49PMPljVfRHpijrErI7qzPGS4DtkYYbu2PQcj259zrEp7DDUVsDVc7yhhLLTzcB9oaXChhggiU5x7Yz5eAZaGOGihSFUpoQ7Hw0hGAxIyfz7nUhFK1T4ZERnGJtvG7/RDf8M6Rlo+mnj8Z7pV0yONpjLbM4dsHge5IyDzx8tG2GCxUV4jkorpNLLtWIeLhw5O5cBsZByvPIyfqdAk9SfaJ8Lf7rRy9M2ypMU707SyOd0qo3GfL8hx6arf+ktAhVekLRtLhyokPLAYB/B3HbOlvrP8Axwvnfmvm/wBo6tvs3sS3a8RTTKDDC53E9sgZH9ugcbX1r1DDbGmt3RtDBSsxcIk5TeT3ONnc6pJPtDqrcYt/RVupijmSPLsuG/0h5O/z10+OAQnwAuQHwM9gPkDxqj6i6fprrQvJUL4nhxswyOQfb8joEVftNKSIydJ2hCj71YSElWyDkeTvwNNnUN8pLZ0LZOoIen7ZJJcHjZ4Xj8sZkjLEg45PlA+euS3y3/w24yU+SUzlSfUa6B1lz9jPSOf9X/3L6AWl+125UlOKensdthiX8McbMFHPPGNDt9p87weA3TloaHcX8Mqdu7GM49/TSJGgeRVZtqk4J9tTyUbbj4GZFHroHif7WK6eSKSWwWt5If5pm3EoMjtxx2/Ya2P2tXA1gqv4HbBPjHjebfj2z7a580bqeVPHfWug630N1mvUd+is1bY7VDTNHLUFo4/wsoHODx699dKstVZ5oXjsstI8ancy0+ABn1OPfH7a4d9jv+UCm/8AdJ/+XXTau3dPxXOpE5qhV0MbOFDJmVQfiDt9xkjg47D2zoGBJ7Nb5GooJLfTs5IeFdqknHqB8taTLZoqOlaZLctLI33BaMbCW5yPTkeuqR63p+teeesmq6d5irFJCMHcF2Yxkc7hjPPONF09JY0SloCZyI5DVRRyDO4shznjGMP+pGgu5KakiMLPDSKiMEizEPLuOML7ZJ9NapHaBTLVJFRLAgLiXYoCD1OccdtIxTpFIBg1imFYzsjYZ27VIOVGDwORnvnRE1t6doawQVFNWJDTxeSqGCF3Rjg4XOdpbGM/hPYYyHQ1ORkeus1XWa70t2gklomLRRyeHuOMk7Qe3p39dZoCaqkpq1BHVwRzIDkK65GcEZ/QkfnoaSy2p9xNvpCxOSTCp59/30Jf3PixxOEaPaThmwAeRn8JI76qokhgkjbYzY2qSq+ZWIyCuE5IH0yRjQTvQ0FHNU+DZ4nLviQKYwGwu3IBbjg47DW80tM8rVEtoSSWRGEkn3GduNpBJfnI4+mozM+ZiTKDIu4sMksQ3G4bMLg+3uO+vZH3+IZfFIY7VZc8dzwAvvjOgtorJangG+30jCTDsPCXBPfJ9+TraGx2mndZILdTRurBlKRgEEHIx+eqOIyKAFjmVBnGZJCy898bRnvwPy9ONaCWUVsAdZRmRDgTynj3wVxj5H00HD+tBjrC9j/XZfT+sdPH2Qx0EVtr62eocTRyYZB+EDHGBnLMRnjSP1uf+uF8xx/LJcfrrq/R/RFgq6W032GFSxpo3EbqHG8YIcFgSDn20DBS3qy1tBPcoLgjUlKxE0hJAhI77h3HB1JBc7XdbXPV22rjmiKOu5B3I9Dntz66XOipKepi6mmWKmFNLdJIzTqF2MqYTJHruwTzq+t/Rtlg8KaOhpllVkcTxoEZgo8uSB2xjjOD6jQcZ+0CRZq6knHd6cZx6jPB/fTL1f8A5GOkvkaf/dPoDqWigvlz6pnjGyKy0zPCFGATkkqfqQ37aserP8i/Suf9X/3baDmcHMg0y2Wn3QtiPOfKW3dv/ONLkSOGYKu5gcAe51eUNVcaWJiLcssaKCSQBgEZyf7NBpdqFKePKAMR5S2fnqhcYODwRpjvYnNStPHTrkr4jkNwASSPppdlDhzvXa3qNA5fY3/lBpT/AKpP/wAuu9SW6ilmkmekhaWRdruUBLDG3B/Lj6a4L9jpx19AeeKKc/7OuoisNdJG9VUxPvUKu1kTJyQv4ZuefT5j8gv7lSUlPE1T8HAxG0NlEBxkActgcYH6DQHxKpL4kdFTeJGAsL+JECw4A288DB0IkkCxl4pEwGVc+Ip2ggcH733B/Q69LbSrOyyKAAymRfRQCc+L9P1GgItdNTVVSVa3UkBX71SPCkJOfQDkfXTAKanAb7iPBxnyDnHb9NKkewzYkkp127DuynnBwTj70nsf7s6Kgt9RKGbwfu3AKFVX6g53nP7d9AyxpEgIjVVBPOBjnWarrJSvSxy+JAIGdgxUbe+0A9tZoB71HKaqFo2Yb18MAM2CeT2DADt3/fQVPG0rRyGtaMM52oUlJJzkZ8/bkcH3PbRF8KCuy4Xb4GCSVHfPHIz++hhLEZt8oQkEvlmQHcR3HHftjQTCmj8M5rmOUYglJc4Hc/i7/T8tZLHAsjtMu7IKjcwxvwATtLdu3z0OGihBJjjUnyjzoCOOQPLwR2/PRVMjSy7YS+CcjzOoA+Xlx6DGghdIoRvMFM+Bt2ThW2sDnjngjg/XRENVFvpVipqNSZArFQuARgDGDwQONSGhqn5/CR2Kzt/ZjXsVFVLUK7BAPE3n75sryc4HrxoPn3rJyvV/UKns9ZIMsPZgRj27aeeiurjZ+iqi4PCzwUskdJ4YbH3m1cN8gcj88aQ+tv8AHG98D/t0v9ujOkrlFHbLrZpfC/8ASKoI/FHl8TcBz88cg/1RoGqxw/Z9TUwFXcqYTTqolimqXKk4zyDxkZ7nt3yNdOp7rQLaGnp5YWpoEI3odygL7H8tcq6J6fmutLJ8Rara0cLtDJJKhYsQcMMduCNMfUk1JabPDbY4oKdHErzbFCkhF9gO5JUdtAiyXxafpe+xb4zUXetKvH3ZY9oJ/LJIzq86qJ/6FelSOeYP922uZMSzbmHmOM/LXSupufsS6WPs8P8AsvoFSjiRpoJUClZFDOG+XB1fXOVVtSMxIhI2Akbgmfn7cd/r2zpOtlSIZwJMlDwOe3002SSxx2+E/BPUqV3Fc4HlPOfzOgr71so7nEvjwzZTYzRsG4xwcg6o7rj4lgV83rznVldGLbCbRDSFjnIdSTnn0/b66qK4sZU3gAhABj1HpoG37HOOvoD6iinx/wDRrrVRJJUmNizRsV7Rs0a8dshZAM/rwRrkv2N/4+wjGf5FP/ya67UFonHjQRUwZTsjHlVj68Eex7g+g0GiB2xKZpSXBBHisASeO3i/t+Y1krM+MPOmxjn+UHIHGT/OjucY74HGPfYVUUO9Q6BVVjuLAEnOAW4754z8teSVcfk2OpJbhmflj2A478EcfPQe7/E2Ynb8TeQSkOSSMgHxvmAO+CD27a2qKK4OWIWo5GSA7jJJ5x9+B7nHt89Dz1qtEFSVIpGfd5ZWAIIB4wQe3I9Brb4zxo/BSokMqnGBUNuyxBwcMDj8OPr89Bb2RKpFqRVQvGfFwhfHnG0ZYedsAnJxxj29dZr2yRVEUU3xHi5L+XxHdjjH9ZjrNB5dIJnlWSFpPwgeGu4e5zkHGozE8g89HLkNkD4l/fj8uT+g+WqfrCnpmu1K9RXtSySQlIlVGbJBLZOOOwb/AMgao5hReCHmu8nhNL93spnHmPBA55/Cw/b30Di1MzSr/JKghVIV/i347n9c8Z1BOQzMrLuYZUKShKjB4Gflnv8AL56U2S2JNTCa7VTmnVV8NoGJdt5YevP4wv6c6dJN5BkB8sh3qNzDAOPYH8x6aACaGCTczKCpyfKYsgAgH5Z5Uf8AhH57UMVN8RT7imQ4Y7vDyTgYPAzjG359vroudZTL5ZCqxnLYDn14I4549NTxRIs/lqZWZXXgxt34B/XH5aD5364B/wAM73n/AL7J/bry3dJ3u6WqW526j+IhibY6ofvOwOQuPNwfQ5+Wmnqj7Puo7h1Lc62koQ0FTVSSIxmQZBPHrroX2bWq5WHp4UVzoVjlWdyDE6kspAwx55PcfkProOM2fri9WWlkpKSqiWNMho50zsJ75GQRyO311eWSx3XrC7tNWSO6l90pkVgxXIO0KR5VPufTtnIOmrr6wdWdRXndR0NJBSQHMEqSIJmOO7tnIHyHHbv6W32c0nVdoU2+90lKLcsZaKWOVTIHzyCB3Bz37jHz4DknXtkPT/VVXQr/ADJWOSE+6lBu/LeG01dQ+b7D+mc+jxf2ONMn2q2Oo6h+Ba2wbpqYuk3ieXCEAgg4IPY/rqC99K3Wq+y2xWWmiiaugaMuplVV4DZwTj37aDjcDRLPC9QcQiRTJzjC55P6Z09dTWmr6UqEBLVFqqDiKoQZIz/QYe+OfnoA/Zl1O64aip9rZX/tKc/vrsNvp65ukqWivNCtTWfCiOeBpEKTFRjjJ7Hg59M6DhM9bSukMVHTu0znbtQEkscnAHvojqjp+osdLQyXKX+XVQLGAEERIBwCfVuRnHA08dD9IX+xX562ss9CYJtw8RKlWkpgcnyZ7jsD6kDOffPtO6cut/utG1sgQpTQsspkfb5iR2wOwA/fQLf2Of4+RH2oZ/8Ak11WKrMmwVDxyLjLKWGcdz/nzj9DpJ+y/pK72fq5K2viiWJaSVfK+TliuPQex10GZ5HdWceBKyrwN6bR6kjPHm9fbQQRzRsV8Wan9fEO4cDPH+eOOefXuNemdVUb5YUOMDdIBhx3J++7HDY9sd9SSO6IHkEqAL3DMcngc+btjv65zqRpm4TdKCQw8zMQM8gnz9h3P0OgEapVSQ8qYXlmWZRgEDaP573z9flrR6tUj3JPGWIGJBUJ5uCQP573OPqD76n+IBhkxNOGKEr942Vx74k/s9tESqpO5LpTIuAV3VEmcY25P3gz6fn89AZYZDLA77y6kjB3hhkAA8hm9QeM8fvrNZY4yiThqyGqbeM+FI77eOM7mbH7f8dZoPbglumrUSspGmm2YVjAzqFbgjIGB25+uq5qe1GJmNvIjdvMjUMh5+Y/46ubnQpWQYIHiISULMwAPbnaRnjVXHb5BGY1kpgkhO5dspGMEH+l3wW/bQapBZk8SRrbIXGGdvg5PN6c5HPYfoDr0xhiV2ME3ZASDna2PU/LH6fLU9vtLwzJNVvFKyjKtGZF83vhnIx341FLGal2p5UeSInhXbIzn2z20EEoQssjQtvZfu2MA7HIIOfl+mdRGYU4LiGVzDlwCirnbzjP69vfRH8PheEx/DoRkLtb09T69u2iabx18FQGRGbaV3/hOMn1xjJ0C7PfaaXxN1igLiaQzxvyfKuc/h5JJYfkdbC7UEdM5is1OCk7ARhAAcY2v+HIzjj8tSy2TqQghrxsjJ4xK24fnjn2/L8tE1dqu08pVLjiBotu3x5AwfxS2c45BU7fy0EljWgus0xltFJC8UhAIUEuCGG7t2I/t1teo7bR1VJTpaKKYyAlt6KojTcPlgcudQ0to6hp2d47jFuJG0SyPKMblJGCOPKrLn+tn00fEnUrBjLLb0PlwArHPK55+m4fXGgAo57JcKj4T+FkGSPDb6aMKFUAge5HPA9Mc44zpJ1DbJLcu2gqnp1RjEhii2EodoUc4Hpj3BHrxo+OW6wswqa6kLLGVULG2N24cnj2BH9+oZDclkjeO7xgrGFdHiYq0nPm4wcc9vkO3qA1TLRUNTULLZ6eSkhEazMkaEmUjO0DABIDDv6E+vBs7QlFcI6hhbqZIRIVXEY8445PHqoT/wAjWkZu1THLD8dTbyAVMUbIcblJGSDjIDDPcZB5xrfwOoQuBWUAO48GJj5cjHPv3/bQL14uNNR3OSkj6bgqFRthm8DgZyT2XsMjP10JDe45YZDJ08kZWFWCeGeNzjynycY3bj7auayw3qWplmiu5ETkMY97IAQpDYwOAToaazX2Xw8XwJtMu5RJJ5wxQrzjjbhx/wCIHQDWm7otRCtFYaSnG4IZVjZWQNkcEL8vl3GrOZ6h1WZ1lkYEDEkbnjB/9T2JHOh6Xp69rVCplvBlpvF8Tw/Fk/DnO3n0x7+3zzpgnoqAVTbrUkjGPPihEwf6O3k5zj8saCr8N0VAYm74YrE3PoTxH64/PJ1sI5HaQPHIDtxkI5B7g9054OPpr2qoICyywUZjBYHw1p4Dgr2OSfmdbC2QSTQstKVwxzmngwRnkZ7jse3voIBBUKCAgwMD8DeU49Pu+3z140bmRI4/F5YqxZXHl3d8hMZx/Z31u1pyMiBg7Aux+GpvMck8/POP2+ejPhaT4NRNZhO+7D7o4csfVjzjkj00EvT64imKxuqkrgMjr6ezDWaMtyRRCRKaiFKvDcBQHyO/lP8AbrNB/9k="/>
          <p:cNvSpPr>
            <a:spLocks noChangeAspect="1" noChangeArrowheads="1"/>
          </p:cNvSpPr>
          <p:nvPr/>
        </p:nvSpPr>
        <p:spPr bwMode="auto">
          <a:xfrm>
            <a:off x="63500" y="-538163"/>
            <a:ext cx="1400175" cy="1104901"/>
          </a:xfrm>
          <a:prstGeom prst="rect">
            <a:avLst/>
          </a:prstGeom>
          <a:noFill/>
        </p:spPr>
        <p:txBody>
          <a:bodyPr vert="horz" wrap="square" lIns="91440" tIns="45720" rIns="91440" bIns="45720" numCol="1" anchor="t" anchorCtr="0" compatLnSpc="1">
            <a:prstTxWarp prst="textNoShape">
              <a:avLst/>
            </a:prstTxWarp>
          </a:bodyPr>
          <a:lstStyle/>
          <a:p>
            <a:endParaRPr lang="en-US" dirty="0"/>
          </a:p>
        </p:txBody>
      </p:sp>
      <p:pic>
        <p:nvPicPr>
          <p:cNvPr id="37894" name="Picture 6" descr="http://npaphistory.wikispaces.com/file/view/NixonResignsNYT488.gif/101147617/NixonResignsNYT488.gif"/>
          <p:cNvPicPr>
            <a:picLocks noChangeAspect="1" noChangeArrowheads="1"/>
          </p:cNvPicPr>
          <p:nvPr/>
        </p:nvPicPr>
        <p:blipFill>
          <a:blip r:embed="rId3" cstate="print"/>
          <a:srcRect/>
          <a:stretch>
            <a:fillRect/>
          </a:stretch>
        </p:blipFill>
        <p:spPr bwMode="auto">
          <a:xfrm>
            <a:off x="533400" y="228600"/>
            <a:ext cx="3962400" cy="2879517"/>
          </a:xfrm>
          <a:prstGeom prst="rect">
            <a:avLst/>
          </a:prstGeom>
          <a:noFill/>
        </p:spPr>
      </p:pic>
      <p:pic>
        <p:nvPicPr>
          <p:cNvPr id="37896" name="Picture 8" descr="http://images2.fanpop.com/images/photos/2600000/Elvis-the-king-of-rock-n-roll-rocknroll-remembered-2696636-900-1095.jpg"/>
          <p:cNvPicPr>
            <a:picLocks noChangeAspect="1" noChangeArrowheads="1"/>
          </p:cNvPicPr>
          <p:nvPr/>
        </p:nvPicPr>
        <p:blipFill>
          <a:blip r:embed="rId4" cstate="print"/>
          <a:srcRect/>
          <a:stretch>
            <a:fillRect/>
          </a:stretch>
        </p:blipFill>
        <p:spPr bwMode="auto">
          <a:xfrm>
            <a:off x="5410200" y="0"/>
            <a:ext cx="3124200" cy="3733800"/>
          </a:xfrm>
          <a:prstGeom prst="rect">
            <a:avLst/>
          </a:prstGeom>
          <a:noFill/>
        </p:spPr>
      </p:pic>
      <p:pic>
        <p:nvPicPr>
          <p:cNvPr id="37898" name="Picture 10" descr="http://www.gooddealgames.com/articles/Game%20Consoles/15%20Atari%20VCS%202600.jpg"/>
          <p:cNvPicPr>
            <a:picLocks noChangeAspect="1" noChangeArrowheads="1"/>
          </p:cNvPicPr>
          <p:nvPr/>
        </p:nvPicPr>
        <p:blipFill>
          <a:blip r:embed="rId5" cstate="print"/>
          <a:srcRect/>
          <a:stretch>
            <a:fillRect/>
          </a:stretch>
        </p:blipFill>
        <p:spPr bwMode="auto">
          <a:xfrm>
            <a:off x="4114800" y="3962400"/>
            <a:ext cx="3962400" cy="2590800"/>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Connecting with History</a:t>
            </a:r>
            <a:endParaRPr lang="en-US" dirty="0"/>
          </a:p>
        </p:txBody>
      </p:sp>
      <p:sp>
        <p:nvSpPr>
          <p:cNvPr id="3" name="Content Placeholder 2"/>
          <p:cNvSpPr>
            <a:spLocks noGrp="1"/>
          </p:cNvSpPr>
          <p:nvPr>
            <p:ph sz="half" idx="1"/>
          </p:nvPr>
        </p:nvSpPr>
        <p:spPr>
          <a:xfrm>
            <a:off x="457200" y="1600201"/>
            <a:ext cx="3657600" cy="1371600"/>
          </a:xfrm>
        </p:spPr>
        <p:txBody>
          <a:bodyPr>
            <a:normAutofit fontScale="92500" lnSpcReduction="20000"/>
          </a:bodyPr>
          <a:lstStyle/>
          <a:p>
            <a:r>
              <a:rPr lang="en-US" dirty="0" smtClean="0"/>
              <a:t>Tramaine</a:t>
            </a:r>
            <a:r>
              <a:rPr lang="en-US" dirty="0" smtClean="0"/>
              <a:t> Mouzon was born on December 29, 1982.</a:t>
            </a:r>
            <a:endParaRPr lang="en-US" dirty="0"/>
          </a:p>
        </p:txBody>
      </p:sp>
      <p:sp>
        <p:nvSpPr>
          <p:cNvPr id="4" name="Content Placeholder 3"/>
          <p:cNvSpPr>
            <a:spLocks noGrp="1"/>
          </p:cNvSpPr>
          <p:nvPr>
            <p:ph sz="half" idx="2"/>
          </p:nvPr>
        </p:nvSpPr>
        <p:spPr/>
        <p:txBody>
          <a:bodyPr>
            <a:normAutofit fontScale="92500" lnSpcReduction="20000"/>
          </a:bodyPr>
          <a:lstStyle/>
          <a:p>
            <a:r>
              <a:rPr lang="en-US" sz="2200" dirty="0" smtClean="0"/>
              <a:t>1982 - The killing of 7-year-old Adam Walsh (1981), and the disappearance of Johnny </a:t>
            </a:r>
            <a:r>
              <a:rPr lang="en-US" sz="2200" dirty="0" smtClean="0"/>
              <a:t>Gosch</a:t>
            </a:r>
            <a:r>
              <a:rPr lang="en-US" sz="2200" dirty="0" smtClean="0"/>
              <a:t>, a 12-year-old newspaper carrier from Des Moines, Iowa (1982), raise awareness of missing children cases in the United States.</a:t>
            </a:r>
          </a:p>
          <a:p>
            <a:r>
              <a:rPr lang="en-US" sz="2200" dirty="0" smtClean="0"/>
              <a:t>1982-Michael </a:t>
            </a:r>
            <a:r>
              <a:rPr lang="en-US" sz="2200" dirty="0" smtClean="0"/>
              <a:t>Jackson releases </a:t>
            </a:r>
            <a:r>
              <a:rPr lang="en-US" sz="2200" i="1" dirty="0" smtClean="0"/>
              <a:t>Thriller,</a:t>
            </a:r>
            <a:r>
              <a:rPr lang="en-US" sz="2200" dirty="0" smtClean="0"/>
              <a:t> which sells more than 25 million copies, becoming the biggest-selling album in history</a:t>
            </a:r>
            <a:r>
              <a:rPr lang="en-US" sz="2200" dirty="0" smtClean="0"/>
              <a:t>.</a:t>
            </a:r>
            <a:endParaRPr lang="en-US" sz="2200" dirty="0" smtClean="0"/>
          </a:p>
          <a:p>
            <a:pPr>
              <a:buNone/>
            </a:pPr>
            <a:endParaRPr lang="en-US" dirty="0"/>
          </a:p>
        </p:txBody>
      </p:sp>
      <p:pic>
        <p:nvPicPr>
          <p:cNvPr id="33793" name="Picture 1" descr="C:\Users\lebass\Desktop\388369_2821357736422_1333310583_33051999_844337695_n[1].jpg"/>
          <p:cNvPicPr>
            <a:picLocks noChangeAspect="1" noChangeArrowheads="1"/>
          </p:cNvPicPr>
          <p:nvPr/>
        </p:nvPicPr>
        <p:blipFill>
          <a:blip r:embed="rId2" cstate="print"/>
          <a:srcRect/>
          <a:stretch>
            <a:fillRect/>
          </a:stretch>
        </p:blipFill>
        <p:spPr bwMode="auto">
          <a:xfrm>
            <a:off x="762000" y="2676525"/>
            <a:ext cx="2790825" cy="4181475"/>
          </a:xfrm>
          <a:prstGeom prst="rect">
            <a:avLst/>
          </a:prstGeom>
          <a:noFill/>
        </p:spPr>
      </p:pic>
    </p:spTree>
  </p:cSld>
  <p:clrMapOvr>
    <a:masterClrMapping/>
  </p:clrMapOvr>
</p:sld>
</file>

<file path=ppt/theme/theme1.xml><?xml version="1.0" encoding="utf-8"?>
<a:theme xmlns:a="http://schemas.openxmlformats.org/drawingml/2006/main" name="Technic">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1580</TotalTime>
  <Words>525</Words>
  <Application>Microsoft Office PowerPoint</Application>
  <PresentationFormat>On-screen Show (4:3)</PresentationFormat>
  <Paragraphs>44</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Technic</vt:lpstr>
      <vt:lpstr>The Mouzon Family on this day in history Timeline</vt:lpstr>
      <vt:lpstr>Lannie &amp; Herman Mouzon</vt:lpstr>
      <vt:lpstr>Connecting with U.S. History </vt:lpstr>
      <vt:lpstr>Slide 4</vt:lpstr>
      <vt:lpstr>Connecting with U.S. History</vt:lpstr>
      <vt:lpstr>Slide 6</vt:lpstr>
      <vt:lpstr>Connecting with History</vt:lpstr>
      <vt:lpstr>Slide 8</vt:lpstr>
      <vt:lpstr>Connecting with History</vt:lpstr>
      <vt:lpstr>Slide 10</vt:lpstr>
      <vt:lpstr>Name Meaning and History</vt:lpstr>
      <vt:lpstr>Mouzon Family Facts</vt:lpstr>
      <vt:lpstr>Slide 13</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Mouzon Family</dc:title>
  <dc:creator>lebass</dc:creator>
  <cp:lastModifiedBy>lebass</cp:lastModifiedBy>
  <cp:revision>79</cp:revision>
  <dcterms:created xsi:type="dcterms:W3CDTF">2011-12-11T11:29:46Z</dcterms:created>
  <dcterms:modified xsi:type="dcterms:W3CDTF">2011-12-12T13:49:57Z</dcterms:modified>
</cp:coreProperties>
</file>